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85" r:id="rId5"/>
    <p:sldMasterId id="2147483695" r:id="rId6"/>
    <p:sldMasterId id="2147483753" r:id="rId7"/>
  </p:sldMasterIdLst>
  <p:notesMasterIdLst>
    <p:notesMasterId r:id="rId43"/>
  </p:notesMasterIdLst>
  <p:handoutMasterIdLst>
    <p:handoutMasterId r:id="rId44"/>
  </p:handoutMasterIdLst>
  <p:sldIdLst>
    <p:sldId id="269" r:id="rId8"/>
    <p:sldId id="266" r:id="rId9"/>
    <p:sldId id="260" r:id="rId10"/>
    <p:sldId id="270" r:id="rId11"/>
    <p:sldId id="430" r:id="rId12"/>
    <p:sldId id="404" r:id="rId13"/>
    <p:sldId id="374" r:id="rId14"/>
    <p:sldId id="431" r:id="rId15"/>
    <p:sldId id="426" r:id="rId16"/>
    <p:sldId id="432" r:id="rId17"/>
    <p:sldId id="407" r:id="rId18"/>
    <p:sldId id="416" r:id="rId19"/>
    <p:sldId id="415" r:id="rId20"/>
    <p:sldId id="406" r:id="rId21"/>
    <p:sldId id="417" r:id="rId22"/>
    <p:sldId id="421" r:id="rId23"/>
    <p:sldId id="361" r:id="rId24"/>
    <p:sldId id="362" r:id="rId25"/>
    <p:sldId id="418" r:id="rId26"/>
    <p:sldId id="392" r:id="rId27"/>
    <p:sldId id="419" r:id="rId28"/>
    <p:sldId id="429" r:id="rId29"/>
    <p:sldId id="272" r:id="rId30"/>
    <p:sldId id="428" r:id="rId31"/>
    <p:sldId id="422" r:id="rId32"/>
    <p:sldId id="408" r:id="rId33"/>
    <p:sldId id="423" r:id="rId34"/>
    <p:sldId id="409" r:id="rId35"/>
    <p:sldId id="410" r:id="rId36"/>
    <p:sldId id="411" r:id="rId37"/>
    <p:sldId id="412" r:id="rId38"/>
    <p:sldId id="413" r:id="rId39"/>
    <p:sldId id="414" r:id="rId40"/>
    <p:sldId id="425" r:id="rId41"/>
    <p:sldId id="268"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9C0DA27D-933B-404A-8884-E2057052565C}">
          <p14:sldIdLst>
            <p14:sldId id="269"/>
            <p14:sldId id="266"/>
            <p14:sldId id="260"/>
            <p14:sldId id="270"/>
            <p14:sldId id="430"/>
            <p14:sldId id="404"/>
            <p14:sldId id="374"/>
            <p14:sldId id="431"/>
            <p14:sldId id="426"/>
            <p14:sldId id="432"/>
            <p14:sldId id="407"/>
            <p14:sldId id="416"/>
            <p14:sldId id="415"/>
            <p14:sldId id="406"/>
            <p14:sldId id="417"/>
            <p14:sldId id="421"/>
            <p14:sldId id="361"/>
            <p14:sldId id="362"/>
            <p14:sldId id="418"/>
            <p14:sldId id="392"/>
            <p14:sldId id="419"/>
            <p14:sldId id="429"/>
            <p14:sldId id="272"/>
            <p14:sldId id="428"/>
            <p14:sldId id="422"/>
            <p14:sldId id="408"/>
            <p14:sldId id="423"/>
            <p14:sldId id="409"/>
            <p14:sldId id="410"/>
            <p14:sldId id="411"/>
            <p14:sldId id="412"/>
            <p14:sldId id="413"/>
            <p14:sldId id="414"/>
            <p14:sldId id="425"/>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CE Maria Chiara" initials="RMC" lastIdx="1" clrIdx="0">
    <p:extLst>
      <p:ext uri="{19B8F6BF-5375-455C-9EA6-DF929625EA0E}">
        <p15:presenceInfo xmlns:p15="http://schemas.microsoft.com/office/powerpoint/2012/main" userId="S::MariaChiara.ROSACE@ext.efsa.europa.eu::838c3589-c225-4c00-95fc-f55a1041e02b" providerId="AD"/>
      </p:ext>
    </p:extLst>
  </p:cmAuthor>
  <p:cmAuthor id="2" name="DE LA PENA Eduardo" initials="DLPE" lastIdx="1" clrIdx="1">
    <p:extLst>
      <p:ext uri="{19B8F6BF-5375-455C-9EA6-DF929625EA0E}">
        <p15:presenceInfo xmlns:p15="http://schemas.microsoft.com/office/powerpoint/2012/main" userId="S::Eduardo.DELAPENA@efsa.europa.eu::60ce5cfa-2ea4-48f6-8c7d-56b392f6d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33"/>
    <a:srgbClr val="86B3CD"/>
    <a:srgbClr val="EF993B"/>
    <a:srgbClr val="EF9800"/>
    <a:srgbClr val="FED790"/>
    <a:srgbClr val="E56DA6"/>
    <a:srgbClr val="76C1A3"/>
    <a:srgbClr val="59B1CD"/>
    <a:srgbClr val="B14D97"/>
    <a:srgbClr val="1DA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2CFB3-1CD6-4178-B18A-5AB4392E14D8}" v="11" dt="2019-10-14T10:06:09.950"/>
    <p1510:client id="{6B5C6B1E-C186-4ADC-8FDE-C61A4E95B658}" v="1" dt="2019-10-14T09:22:42.362"/>
    <p1510:client id="{6FF5854D-B894-6F47-9737-A29CA1A3508D}" v="173" dt="2019-10-14T09:22:30.221"/>
    <p1510:client id="{FFCB834D-C5E6-4A9B-BEC3-EB9A8FF3A8F7}" v="49" dt="2019-10-14T09:18:40.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hiara ROSACE" userId="838c3589-c225-4c00-95fc-f55a1041e02b" providerId="ADAL" clId="{6B5C6B1E-C186-4ADC-8FDE-C61A4E95B658}"/>
    <pc:docChg chg="custSel modSld">
      <pc:chgData name="Maria Chiara ROSACE" userId="838c3589-c225-4c00-95fc-f55a1041e02b" providerId="ADAL" clId="{6B5C6B1E-C186-4ADC-8FDE-C61A4E95B658}" dt="2019-10-14T09:22:42.362" v="39" actId="20577"/>
      <pc:docMkLst>
        <pc:docMk/>
      </pc:docMkLst>
      <pc:sldChg chg="modNotesTx">
        <pc:chgData name="Maria Chiara ROSACE" userId="838c3589-c225-4c00-95fc-f55a1041e02b" providerId="ADAL" clId="{6B5C6B1E-C186-4ADC-8FDE-C61A4E95B658}" dt="2019-10-14T09:22:42.362" v="39" actId="20577"/>
        <pc:sldMkLst>
          <pc:docMk/>
          <pc:sldMk cId="2892456826" sldId="417"/>
        </pc:sldMkLst>
      </pc:sldChg>
    </pc:docChg>
  </pc:docChgLst>
  <pc:docChgLst>
    <pc:chgData name="GARDI Ciro" userId="S::ciro.gardi@efsa.europa.eu::6a5b3303-9fc6-48dc-beff-9f3fa946f937" providerId="AD" clId="Web-{1248D964-D50C-4409-8AB0-8800BE9B716F}"/>
    <pc:docChg chg="modSld">
      <pc:chgData name="GARDI Ciro" userId="S::ciro.gardi@efsa.europa.eu::6a5b3303-9fc6-48dc-beff-9f3fa946f937" providerId="AD" clId="Web-{1248D964-D50C-4409-8AB0-8800BE9B716F}" dt="2019-10-14T09:46:38.780" v="548"/>
      <pc:docMkLst>
        <pc:docMk/>
      </pc:docMkLst>
      <pc:sldChg chg="modNotes">
        <pc:chgData name="GARDI Ciro" userId="S::ciro.gardi@efsa.europa.eu::6a5b3303-9fc6-48dc-beff-9f3fa946f937" providerId="AD" clId="Web-{1248D964-D50C-4409-8AB0-8800BE9B716F}" dt="2019-10-14T09:45:35.545" v="496"/>
        <pc:sldMkLst>
          <pc:docMk/>
          <pc:sldMk cId="1331852569" sldId="260"/>
        </pc:sldMkLst>
      </pc:sldChg>
      <pc:sldChg chg="modNotes">
        <pc:chgData name="GARDI Ciro" userId="S::ciro.gardi@efsa.europa.eu::6a5b3303-9fc6-48dc-beff-9f3fa946f937" providerId="AD" clId="Web-{1248D964-D50C-4409-8AB0-8800BE9B716F}" dt="2019-10-14T09:46:38.780" v="548"/>
        <pc:sldMkLst>
          <pc:docMk/>
          <pc:sldMk cId="2333097505" sldId="269"/>
        </pc:sldMkLst>
      </pc:sldChg>
    </pc:docChg>
  </pc:docChgLst>
  <pc:docChgLst>
    <pc:chgData name="Eduardo DE LA PENA" userId="60ce5cfa-2ea4-48f6-8c7d-56b392f6d647" providerId="ADAL" clId="{6FF5854D-B894-6F47-9737-A29CA1A3508D}"/>
    <pc:docChg chg="undo custSel modSld">
      <pc:chgData name="Eduardo DE LA PENA" userId="60ce5cfa-2ea4-48f6-8c7d-56b392f6d647" providerId="ADAL" clId="{6FF5854D-B894-6F47-9737-A29CA1A3508D}" dt="2019-10-14T09:22:30.221" v="172" actId="20577"/>
      <pc:docMkLst>
        <pc:docMk/>
      </pc:docMkLst>
      <pc:sldChg chg="modSp">
        <pc:chgData name="Eduardo DE LA PENA" userId="60ce5cfa-2ea4-48f6-8c7d-56b392f6d647" providerId="ADAL" clId="{6FF5854D-B894-6F47-9737-A29CA1A3508D}" dt="2019-10-14T09:22:30.221" v="172" actId="20577"/>
        <pc:sldMkLst>
          <pc:docMk/>
          <pc:sldMk cId="2892456826" sldId="417"/>
        </pc:sldMkLst>
        <pc:spChg chg="mod">
          <ac:chgData name="Eduardo DE LA PENA" userId="60ce5cfa-2ea4-48f6-8c7d-56b392f6d647" providerId="ADAL" clId="{6FF5854D-B894-6F47-9737-A29CA1A3508D}" dt="2019-10-14T09:22:30.221" v="172" actId="20577"/>
          <ac:spMkLst>
            <pc:docMk/>
            <pc:sldMk cId="2892456826" sldId="417"/>
            <ac:spMk id="2" creationId="{8CA3EBB3-F83B-4F62-BD83-614A08492288}"/>
          </ac:spMkLst>
        </pc:spChg>
      </pc:sldChg>
    </pc:docChg>
  </pc:docChgLst>
  <pc:docChgLst>
    <pc:chgData name="DE LA PENA Eduardo" userId="S::eduardo.delapena@efsa.europa.eu::60ce5cfa-2ea4-48f6-8c7d-56b392f6d647" providerId="AD" clId="Web-{FFCB834D-C5E6-4A9B-BEC3-EB9A8FF3A8F7}"/>
    <pc:docChg chg="modSld">
      <pc:chgData name="DE LA PENA Eduardo" userId="S::eduardo.delapena@efsa.europa.eu::60ce5cfa-2ea4-48f6-8c7d-56b392f6d647" providerId="AD" clId="Web-{FFCB834D-C5E6-4A9B-BEC3-EB9A8FF3A8F7}" dt="2019-10-14T09:18:40.348" v="39" actId="20577"/>
      <pc:docMkLst>
        <pc:docMk/>
      </pc:docMkLst>
      <pc:sldChg chg="modSp">
        <pc:chgData name="DE LA PENA Eduardo" userId="S::eduardo.delapena@efsa.europa.eu::60ce5cfa-2ea4-48f6-8c7d-56b392f6d647" providerId="AD" clId="Web-{FFCB834D-C5E6-4A9B-BEC3-EB9A8FF3A8F7}" dt="2019-10-14T09:18:40.348" v="39" actId="20577"/>
        <pc:sldMkLst>
          <pc:docMk/>
          <pc:sldMk cId="2892456826" sldId="417"/>
        </pc:sldMkLst>
        <pc:spChg chg="mod">
          <ac:chgData name="DE LA PENA Eduardo" userId="S::eduardo.delapena@efsa.europa.eu::60ce5cfa-2ea4-48f6-8c7d-56b392f6d647" providerId="AD" clId="Web-{FFCB834D-C5E6-4A9B-BEC3-EB9A8FF3A8F7}" dt="2019-10-14T09:18:40.348" v="39" actId="20577"/>
          <ac:spMkLst>
            <pc:docMk/>
            <pc:sldMk cId="2892456826" sldId="417"/>
            <ac:spMk id="2" creationId="{8CA3EBB3-F83B-4F62-BD83-614A08492288}"/>
          </ac:spMkLst>
        </pc:spChg>
      </pc:sldChg>
    </pc:docChg>
  </pc:docChgLst>
  <pc:docChgLst>
    <pc:chgData name="GARDI Ciro" userId="S::ciro.gardi@efsa.europa.eu::6a5b3303-9fc6-48dc-beff-9f3fa946f937" providerId="AD" clId="Web-{64E2CFB3-1CD6-4178-B18A-5AB4392E14D8}"/>
    <pc:docChg chg="modSld">
      <pc:chgData name="GARDI Ciro" userId="S::ciro.gardi@efsa.europa.eu::6a5b3303-9fc6-48dc-beff-9f3fa946f937" providerId="AD" clId="Web-{64E2CFB3-1CD6-4178-B18A-5AB4392E14D8}" dt="2019-10-14T10:10:19.030" v="361"/>
      <pc:docMkLst>
        <pc:docMk/>
      </pc:docMkLst>
      <pc:sldChg chg="modNotes">
        <pc:chgData name="GARDI Ciro" userId="S::ciro.gardi@efsa.europa.eu::6a5b3303-9fc6-48dc-beff-9f3fa946f937" providerId="AD" clId="Web-{64E2CFB3-1CD6-4178-B18A-5AB4392E14D8}" dt="2019-10-14T09:59:54.697" v="182"/>
        <pc:sldMkLst>
          <pc:docMk/>
          <pc:sldMk cId="2333097505" sldId="269"/>
        </pc:sldMkLst>
      </pc:sldChg>
      <pc:sldChg chg="modNotes">
        <pc:chgData name="GARDI Ciro" userId="S::ciro.gardi@efsa.europa.eu::6a5b3303-9fc6-48dc-beff-9f3fa946f937" providerId="AD" clId="Web-{64E2CFB3-1CD6-4178-B18A-5AB4392E14D8}" dt="2019-10-14T10:10:19.030" v="361"/>
        <pc:sldMkLst>
          <pc:docMk/>
          <pc:sldMk cId="4283553527" sldId="404"/>
        </pc:sldMkLst>
      </pc:sldChg>
      <pc:sldChg chg="addSp delSp modSp modNotes">
        <pc:chgData name="GARDI Ciro" userId="S::ciro.gardi@efsa.europa.eu::6a5b3303-9fc6-48dc-beff-9f3fa946f937" providerId="AD" clId="Web-{64E2CFB3-1CD6-4178-B18A-5AB4392E14D8}" dt="2019-10-14T10:06:07.060" v="198"/>
        <pc:sldMkLst>
          <pc:docMk/>
          <pc:sldMk cId="3209658743" sldId="430"/>
        </pc:sldMkLst>
        <pc:spChg chg="add del mod">
          <ac:chgData name="GARDI Ciro" userId="S::ciro.gardi@efsa.europa.eu::6a5b3303-9fc6-48dc-beff-9f3fa946f937" providerId="AD" clId="Web-{64E2CFB3-1CD6-4178-B18A-5AB4392E14D8}" dt="2019-10-14T10:03:30.012" v="186"/>
          <ac:spMkLst>
            <pc:docMk/>
            <pc:sldMk cId="3209658743" sldId="430"/>
            <ac:spMk id="10" creationId="{61986F31-F92A-4ABC-B8B1-405DC9C4736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A7AB6-1C0F-490C-BEDD-F26994EA833C}" type="doc">
      <dgm:prSet loTypeId="urn:microsoft.com/office/officeart/2011/layout/RadialPictureList" loCatId="officeonline" qsTypeId="urn:microsoft.com/office/officeart/2005/8/quickstyle/simple5" qsCatId="simple" csTypeId="urn:microsoft.com/office/officeart/2005/8/colors/accent1_2" csCatId="accent1" phldr="1"/>
      <dgm:spPr/>
      <dgm:t>
        <a:bodyPr/>
        <a:lstStyle/>
        <a:p>
          <a:endParaRPr lang="en-GB"/>
        </a:p>
      </dgm:t>
    </dgm:pt>
    <dgm:pt modelId="{34D7F569-D425-4E54-9A39-7AC7F728D496}">
      <dgm:prSet phldrT="[Text]"/>
      <dgm:spPr/>
      <dgm:t>
        <a:bodyPr/>
        <a:lstStyle/>
        <a:p>
          <a:endParaRPr lang="en-GB"/>
        </a:p>
      </dgm:t>
    </dgm:pt>
    <dgm:pt modelId="{8455A79A-104B-4E22-81F8-3DE8D83DB21D}" type="parTrans" cxnId="{720266BD-8720-466E-9CD2-207636D7157F}">
      <dgm:prSet/>
      <dgm:spPr/>
      <dgm:t>
        <a:bodyPr/>
        <a:lstStyle/>
        <a:p>
          <a:endParaRPr lang="en-GB"/>
        </a:p>
      </dgm:t>
    </dgm:pt>
    <dgm:pt modelId="{5A99C798-FA46-4F02-AADA-C0DBFA39931B}" type="sibTrans" cxnId="{720266BD-8720-466E-9CD2-207636D7157F}">
      <dgm:prSet/>
      <dgm:spPr/>
      <dgm:t>
        <a:bodyPr/>
        <a:lstStyle/>
        <a:p>
          <a:endParaRPr lang="en-GB"/>
        </a:p>
      </dgm:t>
    </dgm:pt>
    <dgm:pt modelId="{90333346-7388-4B9C-AC8B-C61827701D29}">
      <dgm:prSet phldrT="[Text]"/>
      <dgm:spPr/>
      <dgm:t>
        <a:bodyPr/>
        <a:lstStyle/>
        <a:p>
          <a:endParaRPr lang="en-GB"/>
        </a:p>
      </dgm:t>
    </dgm:pt>
    <dgm:pt modelId="{E448F76F-9A8F-4199-8646-AAC598728960}" type="parTrans" cxnId="{E2EC31C7-FB64-49F5-8208-E94340ABEFD4}">
      <dgm:prSet/>
      <dgm:spPr/>
      <dgm:t>
        <a:bodyPr/>
        <a:lstStyle/>
        <a:p>
          <a:endParaRPr lang="en-GB"/>
        </a:p>
      </dgm:t>
    </dgm:pt>
    <dgm:pt modelId="{BCDB58AD-FB16-4B86-9871-D33515533F01}" type="sibTrans" cxnId="{E2EC31C7-FB64-49F5-8208-E94340ABEFD4}">
      <dgm:prSet/>
      <dgm:spPr/>
      <dgm:t>
        <a:bodyPr/>
        <a:lstStyle/>
        <a:p>
          <a:endParaRPr lang="en-GB"/>
        </a:p>
      </dgm:t>
    </dgm:pt>
    <dgm:pt modelId="{8A33462D-B636-4EFF-B628-AAAD2A0D0571}">
      <dgm:prSet phldrT="[Text]" custT="1"/>
      <dgm:spPr/>
      <dgm:t>
        <a:bodyPr/>
        <a:lstStyle/>
        <a:p>
          <a:endParaRPr lang="en-GB" sz="2000"/>
        </a:p>
      </dgm:t>
    </dgm:pt>
    <dgm:pt modelId="{90C86877-EDC7-4C62-8234-AC3FDB13D31F}" type="sibTrans" cxnId="{4CCE36D4-6854-4547-B560-3AE3FD44B038}">
      <dgm:prSet/>
      <dgm:spPr/>
      <dgm:t>
        <a:bodyPr/>
        <a:lstStyle/>
        <a:p>
          <a:endParaRPr lang="en-GB"/>
        </a:p>
      </dgm:t>
    </dgm:pt>
    <dgm:pt modelId="{87ADCDE3-0410-4634-8A2B-FCA77E8253A6}" type="parTrans" cxnId="{4CCE36D4-6854-4547-B560-3AE3FD44B038}">
      <dgm:prSet/>
      <dgm:spPr/>
      <dgm:t>
        <a:bodyPr/>
        <a:lstStyle/>
        <a:p>
          <a:endParaRPr lang="en-GB"/>
        </a:p>
      </dgm:t>
    </dgm:pt>
    <dgm:pt modelId="{DA5552ED-C51F-4A5C-83E1-71D595A3B81A}">
      <dgm:prSet phldrT="[Text]" phldr="1"/>
      <dgm:spPr>
        <a:noFill/>
        <a:ln>
          <a:noFill/>
        </a:ln>
      </dgm:spPr>
      <dgm:t>
        <a:bodyPr/>
        <a:lstStyle/>
        <a:p>
          <a:endParaRPr lang="en-GB"/>
        </a:p>
      </dgm:t>
    </dgm:pt>
    <dgm:pt modelId="{90515FFE-8A0B-4179-B3FF-3723771A5308}" type="sibTrans" cxnId="{10D7F816-1923-4767-8CC6-C88B222AEA3D}">
      <dgm:prSet/>
      <dgm:spPr/>
      <dgm:t>
        <a:bodyPr/>
        <a:lstStyle/>
        <a:p>
          <a:endParaRPr lang="en-GB"/>
        </a:p>
      </dgm:t>
    </dgm:pt>
    <dgm:pt modelId="{3159EB86-7FA7-407F-8D92-A911FC1F0AEF}" type="parTrans" cxnId="{10D7F816-1923-4767-8CC6-C88B222AEA3D}">
      <dgm:prSet/>
      <dgm:spPr/>
      <dgm:t>
        <a:bodyPr/>
        <a:lstStyle/>
        <a:p>
          <a:endParaRPr lang="en-GB"/>
        </a:p>
      </dgm:t>
    </dgm:pt>
    <dgm:pt modelId="{9AB7B734-98C7-40B0-AA85-E3CDCE98EDE0}">
      <dgm:prSet/>
      <dgm:spPr/>
      <dgm:t>
        <a:bodyPr/>
        <a:lstStyle/>
        <a:p>
          <a:endParaRPr lang="en-GB"/>
        </a:p>
      </dgm:t>
    </dgm:pt>
    <dgm:pt modelId="{293E39BF-C69C-4448-B770-ED46C8B905B3}" type="parTrans" cxnId="{00DBB433-D188-4B7D-BBD8-0029445FDF40}">
      <dgm:prSet/>
      <dgm:spPr/>
      <dgm:t>
        <a:bodyPr/>
        <a:lstStyle/>
        <a:p>
          <a:endParaRPr lang="en-GB"/>
        </a:p>
      </dgm:t>
    </dgm:pt>
    <dgm:pt modelId="{51AC1B38-607B-473B-8A93-D0305A815E19}" type="sibTrans" cxnId="{00DBB433-D188-4B7D-BBD8-0029445FDF40}">
      <dgm:prSet/>
      <dgm:spPr/>
      <dgm:t>
        <a:bodyPr/>
        <a:lstStyle/>
        <a:p>
          <a:endParaRPr lang="en-GB"/>
        </a:p>
      </dgm:t>
    </dgm:pt>
    <dgm:pt modelId="{A12DEF63-99C7-4B2A-80B5-9BA126F0A378}">
      <dgm:prSet/>
      <dgm:spPr/>
      <dgm:t>
        <a:bodyPr/>
        <a:lstStyle/>
        <a:p>
          <a:endParaRPr lang="en-GB"/>
        </a:p>
      </dgm:t>
    </dgm:pt>
    <dgm:pt modelId="{D645CA6C-BC50-4576-A3D4-23B849A32A62}" type="parTrans" cxnId="{CB235DD4-4E4A-40B4-A8F2-070B43BFA5F0}">
      <dgm:prSet/>
      <dgm:spPr/>
      <dgm:t>
        <a:bodyPr/>
        <a:lstStyle/>
        <a:p>
          <a:endParaRPr lang="en-GB"/>
        </a:p>
      </dgm:t>
    </dgm:pt>
    <dgm:pt modelId="{33180912-1594-4DCF-9B9C-0D268DE41D7F}" type="sibTrans" cxnId="{CB235DD4-4E4A-40B4-A8F2-070B43BFA5F0}">
      <dgm:prSet/>
      <dgm:spPr/>
      <dgm:t>
        <a:bodyPr/>
        <a:lstStyle/>
        <a:p>
          <a:endParaRPr lang="en-GB"/>
        </a:p>
      </dgm:t>
    </dgm:pt>
    <dgm:pt modelId="{35AB721F-6267-415B-B15F-AE5A746A7B0D}">
      <dgm:prSet phldrT="[Text]"/>
      <dgm:spPr/>
    </dgm:pt>
    <dgm:pt modelId="{F139A409-03F6-4C53-B279-AC9117C8F59B}" type="parTrans" cxnId="{5531B453-E775-480D-9D16-F1F08415E52B}">
      <dgm:prSet/>
      <dgm:spPr/>
      <dgm:t>
        <a:bodyPr/>
        <a:lstStyle/>
        <a:p>
          <a:endParaRPr lang="en-GB"/>
        </a:p>
      </dgm:t>
    </dgm:pt>
    <dgm:pt modelId="{C9EFE048-5618-4E29-90B1-BDB7D1A6AB0D}" type="sibTrans" cxnId="{5531B453-E775-480D-9D16-F1F08415E52B}">
      <dgm:prSet/>
      <dgm:spPr/>
      <dgm:t>
        <a:bodyPr/>
        <a:lstStyle/>
        <a:p>
          <a:endParaRPr lang="en-GB"/>
        </a:p>
      </dgm:t>
    </dgm:pt>
    <dgm:pt modelId="{FE8F556A-FDF8-4E6D-BC5E-ACEF84FB6B08}">
      <dgm:prSet phldrT="[Text]"/>
      <dgm:spPr/>
    </dgm:pt>
    <dgm:pt modelId="{B138EE7B-EC6D-4E7B-A353-1B2B95E775CC}" type="parTrans" cxnId="{7FA86B41-6C6B-495B-BC9F-EB4300AE5474}">
      <dgm:prSet/>
      <dgm:spPr/>
      <dgm:t>
        <a:bodyPr/>
        <a:lstStyle/>
        <a:p>
          <a:endParaRPr lang="en-GB"/>
        </a:p>
      </dgm:t>
    </dgm:pt>
    <dgm:pt modelId="{F1DDF79F-4785-4514-92F3-87D78E62E619}" type="sibTrans" cxnId="{7FA86B41-6C6B-495B-BC9F-EB4300AE5474}">
      <dgm:prSet/>
      <dgm:spPr/>
      <dgm:t>
        <a:bodyPr/>
        <a:lstStyle/>
        <a:p>
          <a:endParaRPr lang="en-GB"/>
        </a:p>
      </dgm:t>
    </dgm:pt>
    <dgm:pt modelId="{304CBF76-C5E5-4209-834E-1B9F5F18A775}">
      <dgm:prSet phldrT="[Text]"/>
      <dgm:spPr/>
    </dgm:pt>
    <dgm:pt modelId="{7E646E4F-B439-4971-83C9-1F07C6B5EC6D}" type="parTrans" cxnId="{A2B3FE06-0DDE-4E21-A7C3-83550F327E97}">
      <dgm:prSet/>
      <dgm:spPr/>
      <dgm:t>
        <a:bodyPr/>
        <a:lstStyle/>
        <a:p>
          <a:endParaRPr lang="en-GB"/>
        </a:p>
      </dgm:t>
    </dgm:pt>
    <dgm:pt modelId="{6079821E-7253-4D00-A6BC-97B73DAFC36D}" type="sibTrans" cxnId="{A2B3FE06-0DDE-4E21-A7C3-83550F327E97}">
      <dgm:prSet/>
      <dgm:spPr/>
      <dgm:t>
        <a:bodyPr/>
        <a:lstStyle/>
        <a:p>
          <a:endParaRPr lang="en-GB"/>
        </a:p>
      </dgm:t>
    </dgm:pt>
    <dgm:pt modelId="{B6F315B9-069A-4EC9-8EE0-081CC765C6FC}">
      <dgm:prSet phldrT="[Text]"/>
      <dgm:spPr/>
      <dgm:t>
        <a:bodyPr/>
        <a:lstStyle/>
        <a:p>
          <a:endParaRPr lang="en-GB"/>
        </a:p>
      </dgm:t>
    </dgm:pt>
    <dgm:pt modelId="{DFFBAEAE-B317-477F-9D40-2B9FC58F17A8}" type="sibTrans" cxnId="{E24B0125-2906-4EF4-BC78-DE8E283BB7C0}">
      <dgm:prSet/>
      <dgm:spPr/>
      <dgm:t>
        <a:bodyPr/>
        <a:lstStyle/>
        <a:p>
          <a:endParaRPr lang="en-GB"/>
        </a:p>
      </dgm:t>
    </dgm:pt>
    <dgm:pt modelId="{ED6EA17F-8D6A-455B-9565-8E6ED0E1E93F}" type="parTrans" cxnId="{E24B0125-2906-4EF4-BC78-DE8E283BB7C0}">
      <dgm:prSet/>
      <dgm:spPr/>
      <dgm:t>
        <a:bodyPr/>
        <a:lstStyle/>
        <a:p>
          <a:endParaRPr lang="en-GB"/>
        </a:p>
      </dgm:t>
    </dgm:pt>
    <dgm:pt modelId="{13F21770-FC84-4BD5-B780-B8814AF8FC2B}" type="pres">
      <dgm:prSet presAssocID="{E61A7AB6-1C0F-490C-BEDD-F26994EA833C}" presName="Name0" presStyleCnt="0">
        <dgm:presLayoutVars>
          <dgm:chMax val="1"/>
          <dgm:chPref val="1"/>
          <dgm:dir/>
          <dgm:resizeHandles/>
        </dgm:presLayoutVars>
      </dgm:prSet>
      <dgm:spPr/>
    </dgm:pt>
    <dgm:pt modelId="{531411BA-4152-4CD9-92DF-3C30618489B3}" type="pres">
      <dgm:prSet presAssocID="{DA5552ED-C51F-4A5C-83E1-71D595A3B81A}" presName="Parent" presStyleLbl="node1" presStyleIdx="0" presStyleCnt="2">
        <dgm:presLayoutVars>
          <dgm:chMax val="4"/>
          <dgm:chPref val="3"/>
        </dgm:presLayoutVars>
      </dgm:prSet>
      <dgm:spPr/>
    </dgm:pt>
    <dgm:pt modelId="{27E2A15A-B403-492E-80A3-46A4AB5E12C4}" type="pres">
      <dgm:prSet presAssocID="{8A33462D-B636-4EFF-B628-AAAD2A0D0571}" presName="Accent" presStyleLbl="node1" presStyleIdx="1" presStyleCnt="2" custScaleY="88051"/>
      <dgm:spPr/>
    </dgm:pt>
    <dgm:pt modelId="{D0A89908-ED09-4BD6-A7C8-429D371A0D58}" type="pres">
      <dgm:prSet presAssocID="{8A33462D-B636-4EFF-B628-AAAD2A0D0571}" presName="Image1"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avel"/>
        </a:ext>
      </dgm:extLst>
    </dgm:pt>
    <dgm:pt modelId="{B0D1C84B-F8A0-4018-ACA7-361EFD6D7FBA}" type="pres">
      <dgm:prSet presAssocID="{8A33462D-B636-4EFF-B628-AAAD2A0D0571}" presName="Child1" presStyleLbl="revTx" presStyleIdx="0" presStyleCnt="4" custScaleX="245174" custLinFactX="5698" custLinFactNeighborX="100000" custLinFactNeighborY="5374">
        <dgm:presLayoutVars>
          <dgm:chMax val="0"/>
          <dgm:chPref val="0"/>
          <dgm:bulletEnabled val="1"/>
        </dgm:presLayoutVars>
      </dgm:prSet>
      <dgm:spPr/>
    </dgm:pt>
    <dgm:pt modelId="{37CD64C3-1925-492C-A22E-90814ADACBBF}" type="pres">
      <dgm:prSet presAssocID="{B6F315B9-069A-4EC9-8EE0-081CC765C6FC}" presName="Image2" presStyleCnt="0"/>
      <dgm:spPr/>
    </dgm:pt>
    <dgm:pt modelId="{7AE286A4-FA24-455D-8FD3-0F329B88C700}" type="pres">
      <dgm:prSet presAssocID="{B6F315B9-069A-4EC9-8EE0-081CC765C6FC}"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a:ext>
      </dgm:extLst>
    </dgm:pt>
    <dgm:pt modelId="{F8D2D329-D0F6-4726-B9D3-527C13F4D1CA}" type="pres">
      <dgm:prSet presAssocID="{B6F315B9-069A-4EC9-8EE0-081CC765C6FC}" presName="Child2" presStyleLbl="revTx" presStyleIdx="1" presStyleCnt="4">
        <dgm:presLayoutVars>
          <dgm:chMax val="0"/>
          <dgm:chPref val="0"/>
          <dgm:bulletEnabled val="1"/>
        </dgm:presLayoutVars>
      </dgm:prSet>
      <dgm:spPr/>
    </dgm:pt>
    <dgm:pt modelId="{3BE7A2AB-BE84-4B02-8C83-2138879CA520}" type="pres">
      <dgm:prSet presAssocID="{90333346-7388-4B9C-AC8B-C61827701D29}" presName="Image3" presStyleCnt="0"/>
      <dgm:spPr/>
    </dgm:pt>
    <dgm:pt modelId="{159DDE4E-DED7-4F48-888B-0A27725BD7D7}" type="pres">
      <dgm:prSet presAssocID="{90333346-7388-4B9C-AC8B-C61827701D29}"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a:ext>
      </dgm:extLst>
    </dgm:pt>
    <dgm:pt modelId="{03E25209-F019-4925-9B52-9B3FBEFAD97F}" type="pres">
      <dgm:prSet presAssocID="{90333346-7388-4B9C-AC8B-C61827701D29}" presName="Child3" presStyleLbl="revTx" presStyleIdx="2" presStyleCnt="4">
        <dgm:presLayoutVars>
          <dgm:chMax val="0"/>
          <dgm:chPref val="0"/>
          <dgm:bulletEnabled val="1"/>
        </dgm:presLayoutVars>
      </dgm:prSet>
      <dgm:spPr/>
    </dgm:pt>
    <dgm:pt modelId="{A09B0EB1-2071-4086-9168-CBC093634C8E}" type="pres">
      <dgm:prSet presAssocID="{34D7F569-D425-4E54-9A39-7AC7F728D496}" presName="Image4" presStyleCnt="0"/>
      <dgm:spPr/>
    </dgm:pt>
    <dgm:pt modelId="{FA08CADA-59B4-46E1-9BFA-866E6AB61B6A}" type="pres">
      <dgm:prSet presAssocID="{34D7F569-D425-4E54-9A39-7AC7F728D496}" presName="Image"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ument"/>
        </a:ext>
      </dgm:extLst>
    </dgm:pt>
    <dgm:pt modelId="{7B9B8FFB-B9C6-434C-AAA7-157EE5F735B2}" type="pres">
      <dgm:prSet presAssocID="{34D7F569-D425-4E54-9A39-7AC7F728D496}" presName="Child4" presStyleLbl="revTx" presStyleIdx="3" presStyleCnt="4">
        <dgm:presLayoutVars>
          <dgm:chMax val="0"/>
          <dgm:chPref val="0"/>
          <dgm:bulletEnabled val="1"/>
        </dgm:presLayoutVars>
      </dgm:prSet>
      <dgm:spPr/>
    </dgm:pt>
  </dgm:ptLst>
  <dgm:cxnLst>
    <dgm:cxn modelId="{A2B3FE06-0DDE-4E21-A7C3-83550F327E97}" srcId="{DA5552ED-C51F-4A5C-83E1-71D595A3B81A}" destId="{304CBF76-C5E5-4209-834E-1B9F5F18A775}" srcOrd="4" destOrd="0" parTransId="{7E646E4F-B439-4971-83C9-1F07C6B5EC6D}" sibTransId="{6079821E-7253-4D00-A6BC-97B73DAFC36D}"/>
    <dgm:cxn modelId="{10D7F816-1923-4767-8CC6-C88B222AEA3D}" srcId="{E61A7AB6-1C0F-490C-BEDD-F26994EA833C}" destId="{DA5552ED-C51F-4A5C-83E1-71D595A3B81A}" srcOrd="0" destOrd="0" parTransId="{3159EB86-7FA7-407F-8D92-A911FC1F0AEF}" sibTransId="{90515FFE-8A0B-4179-B3FF-3723771A5308}"/>
    <dgm:cxn modelId="{E24B0125-2906-4EF4-BC78-DE8E283BB7C0}" srcId="{DA5552ED-C51F-4A5C-83E1-71D595A3B81A}" destId="{B6F315B9-069A-4EC9-8EE0-081CC765C6FC}" srcOrd="1" destOrd="0" parTransId="{ED6EA17F-8D6A-455B-9565-8E6ED0E1E93F}" sibTransId="{DFFBAEAE-B317-477F-9D40-2B9FC58F17A8}"/>
    <dgm:cxn modelId="{00DBB433-D188-4B7D-BBD8-0029445FDF40}" srcId="{E61A7AB6-1C0F-490C-BEDD-F26994EA833C}" destId="{9AB7B734-98C7-40B0-AA85-E3CDCE98EDE0}" srcOrd="1" destOrd="0" parTransId="{293E39BF-C69C-4448-B770-ED46C8B905B3}" sibTransId="{51AC1B38-607B-473B-8A93-D0305A815E19}"/>
    <dgm:cxn modelId="{7FA86B41-6C6B-495B-BC9F-EB4300AE5474}" srcId="{DA5552ED-C51F-4A5C-83E1-71D595A3B81A}" destId="{FE8F556A-FDF8-4E6D-BC5E-ACEF84FB6B08}" srcOrd="5" destOrd="0" parTransId="{B138EE7B-EC6D-4E7B-A353-1B2B95E775CC}" sibTransId="{F1DDF79F-4785-4514-92F3-87D78E62E619}"/>
    <dgm:cxn modelId="{59900464-92C4-4F74-A2CC-4C1F3478BF49}" type="presOf" srcId="{DA5552ED-C51F-4A5C-83E1-71D595A3B81A}" destId="{531411BA-4152-4CD9-92DF-3C30618489B3}" srcOrd="0" destOrd="0" presId="urn:microsoft.com/office/officeart/2011/layout/RadialPictureList"/>
    <dgm:cxn modelId="{5531B453-E775-480D-9D16-F1F08415E52B}" srcId="{DA5552ED-C51F-4A5C-83E1-71D595A3B81A}" destId="{35AB721F-6267-415B-B15F-AE5A746A7B0D}" srcOrd="6" destOrd="0" parTransId="{F139A409-03F6-4C53-B279-AC9117C8F59B}" sibTransId="{C9EFE048-5618-4E29-90B1-BDB7D1A6AB0D}"/>
    <dgm:cxn modelId="{4207448E-6CB6-4268-BB5E-8C6EFAA3660C}" type="presOf" srcId="{8A33462D-B636-4EFF-B628-AAAD2A0D0571}" destId="{B0D1C84B-F8A0-4018-ACA7-361EFD6D7FBA}" srcOrd="0" destOrd="0" presId="urn:microsoft.com/office/officeart/2011/layout/RadialPictureList"/>
    <dgm:cxn modelId="{452271A1-B366-4AB3-AF31-AC82F49A3EB8}" type="presOf" srcId="{E61A7AB6-1C0F-490C-BEDD-F26994EA833C}" destId="{13F21770-FC84-4BD5-B780-B8814AF8FC2B}" srcOrd="0" destOrd="0" presId="urn:microsoft.com/office/officeart/2011/layout/RadialPictureList"/>
    <dgm:cxn modelId="{720266BD-8720-466E-9CD2-207636D7157F}" srcId="{DA5552ED-C51F-4A5C-83E1-71D595A3B81A}" destId="{34D7F569-D425-4E54-9A39-7AC7F728D496}" srcOrd="3" destOrd="0" parTransId="{8455A79A-104B-4E22-81F8-3DE8D83DB21D}" sibTransId="{5A99C798-FA46-4F02-AADA-C0DBFA39931B}"/>
    <dgm:cxn modelId="{89E8A4C4-209D-42C2-A202-D4B88E6BE8F7}" type="presOf" srcId="{B6F315B9-069A-4EC9-8EE0-081CC765C6FC}" destId="{F8D2D329-D0F6-4726-B9D3-527C13F4D1CA}" srcOrd="0" destOrd="0" presId="urn:microsoft.com/office/officeart/2011/layout/RadialPictureList"/>
    <dgm:cxn modelId="{E2EC31C7-FB64-49F5-8208-E94340ABEFD4}" srcId="{DA5552ED-C51F-4A5C-83E1-71D595A3B81A}" destId="{90333346-7388-4B9C-AC8B-C61827701D29}" srcOrd="2" destOrd="0" parTransId="{E448F76F-9A8F-4199-8646-AAC598728960}" sibTransId="{BCDB58AD-FB16-4B86-9871-D33515533F01}"/>
    <dgm:cxn modelId="{4CCE36D4-6854-4547-B560-3AE3FD44B038}" srcId="{DA5552ED-C51F-4A5C-83E1-71D595A3B81A}" destId="{8A33462D-B636-4EFF-B628-AAAD2A0D0571}" srcOrd="0" destOrd="0" parTransId="{87ADCDE3-0410-4634-8A2B-FCA77E8253A6}" sibTransId="{90C86877-EDC7-4C62-8234-AC3FDB13D31F}"/>
    <dgm:cxn modelId="{CB235DD4-4E4A-40B4-A8F2-070B43BFA5F0}" srcId="{E61A7AB6-1C0F-490C-BEDD-F26994EA833C}" destId="{A12DEF63-99C7-4B2A-80B5-9BA126F0A378}" srcOrd="2" destOrd="0" parTransId="{D645CA6C-BC50-4576-A3D4-23B849A32A62}" sibTransId="{33180912-1594-4DCF-9B9C-0D268DE41D7F}"/>
    <dgm:cxn modelId="{1CF81FDA-3A6B-45C8-8844-A19C1611A0C1}" type="presOf" srcId="{90333346-7388-4B9C-AC8B-C61827701D29}" destId="{03E25209-F019-4925-9B52-9B3FBEFAD97F}" srcOrd="0" destOrd="0" presId="urn:microsoft.com/office/officeart/2011/layout/RadialPictureList"/>
    <dgm:cxn modelId="{65BD04DD-C15E-4BD9-9733-60099049857D}" type="presOf" srcId="{34D7F569-D425-4E54-9A39-7AC7F728D496}" destId="{7B9B8FFB-B9C6-434C-AAA7-157EE5F735B2}" srcOrd="0" destOrd="0" presId="urn:microsoft.com/office/officeart/2011/layout/RadialPictureList"/>
    <dgm:cxn modelId="{CAFDC09C-9862-40FB-A91B-658ED68ED26D}" type="presParOf" srcId="{13F21770-FC84-4BD5-B780-B8814AF8FC2B}" destId="{531411BA-4152-4CD9-92DF-3C30618489B3}" srcOrd="0" destOrd="0" presId="urn:microsoft.com/office/officeart/2011/layout/RadialPictureList"/>
    <dgm:cxn modelId="{52730C34-2CEF-429D-ABE3-85C7190DAC58}" type="presParOf" srcId="{13F21770-FC84-4BD5-B780-B8814AF8FC2B}" destId="{27E2A15A-B403-492E-80A3-46A4AB5E12C4}" srcOrd="1" destOrd="0" presId="urn:microsoft.com/office/officeart/2011/layout/RadialPictureList"/>
    <dgm:cxn modelId="{FC4DFF20-C90A-4855-B008-705004DBC4DD}" type="presParOf" srcId="{13F21770-FC84-4BD5-B780-B8814AF8FC2B}" destId="{D0A89908-ED09-4BD6-A7C8-429D371A0D58}" srcOrd="2" destOrd="0" presId="urn:microsoft.com/office/officeart/2011/layout/RadialPictureList"/>
    <dgm:cxn modelId="{99DEDDCA-E5EA-4593-AE31-0FB3CA83A3E4}" type="presParOf" srcId="{13F21770-FC84-4BD5-B780-B8814AF8FC2B}" destId="{B0D1C84B-F8A0-4018-ACA7-361EFD6D7FBA}" srcOrd="3" destOrd="0" presId="urn:microsoft.com/office/officeart/2011/layout/RadialPictureList"/>
    <dgm:cxn modelId="{DC4C76AC-ED44-4A8E-B7FC-25C0F598AFF8}" type="presParOf" srcId="{13F21770-FC84-4BD5-B780-B8814AF8FC2B}" destId="{37CD64C3-1925-492C-A22E-90814ADACBBF}" srcOrd="4" destOrd="0" presId="urn:microsoft.com/office/officeart/2011/layout/RadialPictureList"/>
    <dgm:cxn modelId="{7FA0D649-3923-47A8-B6BF-64789868487C}" type="presParOf" srcId="{37CD64C3-1925-492C-A22E-90814ADACBBF}" destId="{7AE286A4-FA24-455D-8FD3-0F329B88C700}" srcOrd="0" destOrd="0" presId="urn:microsoft.com/office/officeart/2011/layout/RadialPictureList"/>
    <dgm:cxn modelId="{A6671662-3876-4A2C-AF56-3C9DB05CF304}" type="presParOf" srcId="{13F21770-FC84-4BD5-B780-B8814AF8FC2B}" destId="{F8D2D329-D0F6-4726-B9D3-527C13F4D1CA}" srcOrd="5" destOrd="0" presId="urn:microsoft.com/office/officeart/2011/layout/RadialPictureList"/>
    <dgm:cxn modelId="{109A987B-BFE8-4018-BEA3-B66672949C7A}" type="presParOf" srcId="{13F21770-FC84-4BD5-B780-B8814AF8FC2B}" destId="{3BE7A2AB-BE84-4B02-8C83-2138879CA520}" srcOrd="6" destOrd="0" presId="urn:microsoft.com/office/officeart/2011/layout/RadialPictureList"/>
    <dgm:cxn modelId="{DE8AA932-B4C4-4152-9F3A-9A253A2DB249}" type="presParOf" srcId="{3BE7A2AB-BE84-4B02-8C83-2138879CA520}" destId="{159DDE4E-DED7-4F48-888B-0A27725BD7D7}" srcOrd="0" destOrd="0" presId="urn:microsoft.com/office/officeart/2011/layout/RadialPictureList"/>
    <dgm:cxn modelId="{C01F1DCC-DE8D-4DF8-A3ED-82518F6C9A0A}" type="presParOf" srcId="{13F21770-FC84-4BD5-B780-B8814AF8FC2B}" destId="{03E25209-F019-4925-9B52-9B3FBEFAD97F}" srcOrd="7" destOrd="0" presId="urn:microsoft.com/office/officeart/2011/layout/RadialPictureList"/>
    <dgm:cxn modelId="{71D77E2B-32F0-4CA5-AFF9-5268B45EF16B}" type="presParOf" srcId="{13F21770-FC84-4BD5-B780-B8814AF8FC2B}" destId="{A09B0EB1-2071-4086-9168-CBC093634C8E}" srcOrd="8" destOrd="0" presId="urn:microsoft.com/office/officeart/2011/layout/RadialPictureList"/>
    <dgm:cxn modelId="{83205FE0-BA4D-496F-AC5D-0B9ED3123689}" type="presParOf" srcId="{A09B0EB1-2071-4086-9168-CBC093634C8E}" destId="{FA08CADA-59B4-46E1-9BFA-866E6AB61B6A}" srcOrd="0" destOrd="0" presId="urn:microsoft.com/office/officeart/2011/layout/RadialPictureList"/>
    <dgm:cxn modelId="{A7D0BA0A-0A97-46C6-946F-2474508B12A6}" type="presParOf" srcId="{13F21770-FC84-4BD5-B780-B8814AF8FC2B}" destId="{7B9B8FFB-B9C6-434C-AAA7-157EE5F735B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11BA-4152-4CD9-92DF-3C30618489B3}">
      <dsp:nvSpPr>
        <dsp:cNvPr id="0" name=""/>
        <dsp:cNvSpPr/>
      </dsp:nvSpPr>
      <dsp:spPr>
        <a:xfrm>
          <a:off x="1743947" y="1630700"/>
          <a:ext cx="2553923" cy="2553694"/>
        </a:xfrm>
        <a:prstGeom prst="ellipse">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GB" sz="4400" kern="1200"/>
        </a:p>
      </dsp:txBody>
      <dsp:txXfrm>
        <a:off x="2117960" y="2004680"/>
        <a:ext cx="1805897" cy="1805734"/>
      </dsp:txXfrm>
    </dsp:sp>
    <dsp:sp modelId="{27E2A15A-B403-492E-80A3-46A4AB5E12C4}">
      <dsp:nvSpPr>
        <dsp:cNvPr id="0" name=""/>
        <dsp:cNvSpPr/>
      </dsp:nvSpPr>
      <dsp:spPr>
        <a:xfrm>
          <a:off x="427244" y="531202"/>
          <a:ext cx="5147587" cy="4724686"/>
        </a:xfrm>
        <a:prstGeom prst="blockArc">
          <a:avLst>
            <a:gd name="adj1" fmla="val 16509444"/>
            <a:gd name="adj2" fmla="val 5088054"/>
            <a:gd name="adj3" fmla="val 52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A89908-ED09-4BD6-A7C8-429D371A0D58}">
      <dsp:nvSpPr>
        <dsp:cNvPr id="0" name=""/>
        <dsp:cNvSpPr/>
      </dsp:nvSpPr>
      <dsp:spPr>
        <a:xfrm>
          <a:off x="3614025" y="0"/>
          <a:ext cx="1368440" cy="136815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D1C84B-F8A0-4018-ACA7-361EFD6D7FBA}">
      <dsp:nvSpPr>
        <dsp:cNvPr id="0" name=""/>
        <dsp:cNvSpPr/>
      </dsp:nvSpPr>
      <dsp:spPr>
        <a:xfrm>
          <a:off x="4184262" y="88676"/>
          <a:ext cx="449118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endParaRPr lang="en-GB" sz="2000" kern="1200"/>
        </a:p>
      </dsp:txBody>
      <dsp:txXfrm>
        <a:off x="4184262" y="88676"/>
        <a:ext cx="4491186" cy="1324397"/>
      </dsp:txXfrm>
    </dsp:sp>
    <dsp:sp modelId="{7AE286A4-FA24-455D-8FD3-0F329B88C700}">
      <dsp:nvSpPr>
        <dsp:cNvPr id="0" name=""/>
        <dsp:cNvSpPr/>
      </dsp:nvSpPr>
      <dsp:spPr>
        <a:xfrm>
          <a:off x="4624797" y="1274222"/>
          <a:ext cx="1368440" cy="13681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8D2D329-D0F6-4726-B9D3-527C13F4D1CA}">
      <dsp:nvSpPr>
        <dsp:cNvPr id="0" name=""/>
        <dsp:cNvSpPr/>
      </dsp:nvSpPr>
      <dsp:spPr>
        <a:xfrm>
          <a:off x="6093715" y="1298142"/>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6093715" y="1298142"/>
        <a:ext cx="1831836" cy="1324397"/>
      </dsp:txXfrm>
    </dsp:sp>
    <dsp:sp modelId="{159DDE4E-DED7-4F48-888B-0A27725BD7D7}">
      <dsp:nvSpPr>
        <dsp:cNvPr id="0" name=""/>
        <dsp:cNvSpPr/>
      </dsp:nvSpPr>
      <dsp:spPr>
        <a:xfrm>
          <a:off x="4619548" y="3147631"/>
          <a:ext cx="1368440" cy="13681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E25209-F019-4925-9B52-9B3FBEFAD97F}">
      <dsp:nvSpPr>
        <dsp:cNvPr id="0" name=""/>
        <dsp:cNvSpPr/>
      </dsp:nvSpPr>
      <dsp:spPr>
        <a:xfrm>
          <a:off x="6093715" y="3169802"/>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6093715" y="3169802"/>
        <a:ext cx="1831836" cy="1324397"/>
      </dsp:txXfrm>
    </dsp:sp>
    <dsp:sp modelId="{FA08CADA-59B4-46E1-9BFA-866E6AB61B6A}">
      <dsp:nvSpPr>
        <dsp:cNvPr id="0" name=""/>
        <dsp:cNvSpPr/>
      </dsp:nvSpPr>
      <dsp:spPr>
        <a:xfrm>
          <a:off x="3614025" y="4466194"/>
          <a:ext cx="1368440" cy="1368155"/>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B9B8FFB-B9C6-434C-AAA7-157EE5F735B2}">
      <dsp:nvSpPr>
        <dsp:cNvPr id="0" name=""/>
        <dsp:cNvSpPr/>
      </dsp:nvSpPr>
      <dsp:spPr>
        <a:xfrm>
          <a:off x="5086692" y="4494199"/>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5086692" y="4494199"/>
        <a:ext cx="1831836" cy="132439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B4D217-7D89-4B75-A4A1-FF9160842C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1889123-EA33-4858-8E6B-FE4CEC929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199CA5-9E8B-4953-B718-4B5280C5AA2D}" type="datetimeFigureOut">
              <a:rPr lang="en-GB" smtClean="0"/>
              <a:t>21/10/2019</a:t>
            </a:fld>
            <a:endParaRPr lang="en-GB"/>
          </a:p>
        </p:txBody>
      </p:sp>
      <p:sp>
        <p:nvSpPr>
          <p:cNvPr id="4" name="Footer Placeholder 3">
            <a:extLst>
              <a:ext uri="{FF2B5EF4-FFF2-40B4-BE49-F238E27FC236}">
                <a16:creationId xmlns:a16="http://schemas.microsoft.com/office/drawing/2014/main" id="{9AB64933-C380-4422-8E40-8367217FF3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CE05D-941A-4B3D-9938-78D5C412C3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1D7ED5-F911-46A5-964B-757987218FC5}" type="slidenum">
              <a:rPr lang="en-GB" smtClean="0"/>
              <a:t>‹#›</a:t>
            </a:fld>
            <a:endParaRPr lang="en-GB"/>
          </a:p>
        </p:txBody>
      </p:sp>
    </p:spTree>
    <p:extLst>
      <p:ext uri="{BB962C8B-B14F-4D97-AF65-F5344CB8AC3E}">
        <p14:creationId xmlns:p14="http://schemas.microsoft.com/office/powerpoint/2010/main" val="86775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3CD52-BC0B-4232-9442-DF49BF0F6A7A}" type="datetimeFigureOut">
              <a:rPr lang="en-GB" smtClean="0"/>
              <a:t>21/10/2019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CE857-A980-41AE-BCB5-ED58B2221FBE}" type="slidenum">
              <a:rPr lang="en-GB" smtClean="0"/>
              <a:t>‹#›</a:t>
            </a:fld>
            <a:endParaRPr lang="en-GB"/>
          </a:p>
        </p:txBody>
      </p:sp>
    </p:spTree>
    <p:extLst>
      <p:ext uri="{BB962C8B-B14F-4D97-AF65-F5344CB8AC3E}">
        <p14:creationId xmlns:p14="http://schemas.microsoft.com/office/powerpoint/2010/main" val="54496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Good morning/afternoon/evening and welcome to all participants of the High Risk Plants Webinars, dedicated to the preparation of a specific section of the technical dossiers, the pest lists, and to the preparation of dossiers for Momordica. </a:t>
            </a:r>
            <a:endParaRPr lang="it-IT"/>
          </a:p>
          <a:p>
            <a:r>
              <a:rPr lang="en-US">
                <a:cs typeface="Calibri"/>
              </a:rPr>
              <a:t>The objectives of this webinar are to provide practical advice to the applicants on how to perform  the literature search for the preparation of the pest lists, and how to prepare the technical dossier for Momordica fruits, and when the submission of the dossier is needed.</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B53CE857-A980-41AE-BCB5-ED58B2221FBE}" type="slidenum">
              <a:rPr lang="en-GB" smtClean="0"/>
              <a:t>1</a:t>
            </a:fld>
            <a:endParaRPr lang="en-GB"/>
          </a:p>
        </p:txBody>
      </p:sp>
    </p:spTree>
    <p:extLst>
      <p:ext uri="{BB962C8B-B14F-4D97-AF65-F5344CB8AC3E}">
        <p14:creationId xmlns:p14="http://schemas.microsoft.com/office/powerpoint/2010/main" val="133104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CE857-A980-41AE-BCB5-ED58B2221FBE}" type="slidenum">
              <a:rPr lang="en-GB" smtClean="0"/>
              <a:t>14</a:t>
            </a:fld>
            <a:endParaRPr lang="en-GB"/>
          </a:p>
        </p:txBody>
      </p:sp>
    </p:spTree>
    <p:extLst>
      <p:ext uri="{BB962C8B-B14F-4D97-AF65-F5344CB8AC3E}">
        <p14:creationId xmlns:p14="http://schemas.microsoft.com/office/powerpoint/2010/main" val="150694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B53CE857-A980-41AE-BCB5-ED58B2221FBE}" type="slidenum">
              <a:rPr lang="en-GB" smtClean="0"/>
              <a:t>15</a:t>
            </a:fld>
            <a:endParaRPr lang="en-GB"/>
          </a:p>
        </p:txBody>
      </p:sp>
    </p:spTree>
    <p:extLst>
      <p:ext uri="{BB962C8B-B14F-4D97-AF65-F5344CB8AC3E}">
        <p14:creationId xmlns:p14="http://schemas.microsoft.com/office/powerpoint/2010/main" val="119867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49CCAA-3A9C-4744-9C23-032FC9DB834C}" type="slidenum">
              <a:rPr lang="en-GB"/>
              <a:pPr>
                <a:defRPr/>
              </a:pPr>
              <a:t>17</a:t>
            </a:fld>
            <a:endParaRPr lang="en-GB"/>
          </a:p>
        </p:txBody>
      </p:sp>
    </p:spTree>
    <p:extLst>
      <p:ext uri="{BB962C8B-B14F-4D97-AF65-F5344CB8AC3E}">
        <p14:creationId xmlns:p14="http://schemas.microsoft.com/office/powerpoint/2010/main" val="221397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49CCAA-3A9C-4744-9C23-032FC9DB834C}" type="slidenum">
              <a:rPr lang="en-GB"/>
              <a:pPr>
                <a:defRPr/>
              </a:pPr>
              <a:t>18</a:t>
            </a:fld>
            <a:endParaRPr lang="en-GB"/>
          </a:p>
        </p:txBody>
      </p:sp>
    </p:spTree>
    <p:extLst>
      <p:ext uri="{BB962C8B-B14F-4D97-AF65-F5344CB8AC3E}">
        <p14:creationId xmlns:p14="http://schemas.microsoft.com/office/powerpoint/2010/main" val="34845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changed “no access databases” to “open access databases”</a:t>
            </a:r>
          </a:p>
        </p:txBody>
      </p:sp>
      <p:sp>
        <p:nvSpPr>
          <p:cNvPr id="4" name="Slide Number Placeholder 3"/>
          <p:cNvSpPr>
            <a:spLocks noGrp="1"/>
          </p:cNvSpPr>
          <p:nvPr>
            <p:ph type="sldNum" sz="quarter" idx="5"/>
          </p:nvPr>
        </p:nvSpPr>
        <p:spPr/>
        <p:txBody>
          <a:bodyPr/>
          <a:lstStyle/>
          <a:p>
            <a:fld id="{B53CE857-A980-41AE-BCB5-ED58B2221FBE}" type="slidenum">
              <a:rPr lang="en-GB" smtClean="0"/>
              <a:t>23</a:t>
            </a:fld>
            <a:endParaRPr lang="en-GB"/>
          </a:p>
        </p:txBody>
      </p:sp>
    </p:spTree>
    <p:extLst>
      <p:ext uri="{BB962C8B-B14F-4D97-AF65-F5344CB8AC3E}">
        <p14:creationId xmlns:p14="http://schemas.microsoft.com/office/powerpoint/2010/main" val="169156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49CCAA-3A9C-4744-9C23-032FC9DB834C}" type="slidenum">
              <a:rPr lang="en-GB"/>
              <a:pPr>
                <a:defRPr/>
              </a:pPr>
              <a:t>24</a:t>
            </a:fld>
            <a:endParaRPr lang="en-GB"/>
          </a:p>
        </p:txBody>
      </p:sp>
    </p:spTree>
    <p:extLst>
      <p:ext uri="{BB962C8B-B14F-4D97-AF65-F5344CB8AC3E}">
        <p14:creationId xmlns:p14="http://schemas.microsoft.com/office/powerpoint/2010/main" val="329858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49CCAA-3A9C-4744-9C23-032FC9DB834C}" type="slidenum">
              <a:rPr lang="en-GB"/>
              <a:pPr>
                <a:defRPr/>
              </a:pPr>
              <a:t>25</a:t>
            </a:fld>
            <a:endParaRPr lang="en-GB"/>
          </a:p>
        </p:txBody>
      </p:sp>
    </p:spTree>
    <p:extLst>
      <p:ext uri="{BB962C8B-B14F-4D97-AF65-F5344CB8AC3E}">
        <p14:creationId xmlns:p14="http://schemas.microsoft.com/office/powerpoint/2010/main" val="257222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Give full reference to the pests and diseases reported </a:t>
            </a:r>
            <a:r>
              <a:rPr lang="en-GB">
                <a:sym typeface="Wingdings" panose="05000000000000000000" pitchFamily="2" charset="2"/>
              </a:rPr>
              <a:t> is this sentence clear enough? Let’s discuss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sym typeface="Wingdings" panose="05000000000000000000" pitchFamily="2" charset="2"/>
              </a:rPr>
              <a:t>What do we understand when we say “give full reference”? </a:t>
            </a:r>
            <a:endParaRPr lang="en-GB"/>
          </a:p>
          <a:p>
            <a:endParaRPr lang="en-GB"/>
          </a:p>
        </p:txBody>
      </p:sp>
      <p:sp>
        <p:nvSpPr>
          <p:cNvPr id="4" name="Slide Number Placeholder 3"/>
          <p:cNvSpPr>
            <a:spLocks noGrp="1"/>
          </p:cNvSpPr>
          <p:nvPr>
            <p:ph type="sldNum" sz="quarter" idx="5"/>
          </p:nvPr>
        </p:nvSpPr>
        <p:spPr/>
        <p:txBody>
          <a:bodyPr/>
          <a:lstStyle/>
          <a:p>
            <a:fld id="{B53CE857-A980-41AE-BCB5-ED58B2221FBE}" type="slidenum">
              <a:rPr lang="en-GB" smtClean="0"/>
              <a:t>34</a:t>
            </a:fld>
            <a:endParaRPr lang="en-GB"/>
          </a:p>
        </p:txBody>
      </p:sp>
    </p:spTree>
    <p:extLst>
      <p:ext uri="{BB962C8B-B14F-4D97-AF65-F5344CB8AC3E}">
        <p14:creationId xmlns:p14="http://schemas.microsoft.com/office/powerpoint/2010/main" val="320001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am Ciro Gardi, scientific officer in the PLH team of EFSA and I am responsible for the coordination of HRP activities. With me on the stage is </a:t>
            </a:r>
            <a:r>
              <a:rPr lang="en-GB"/>
              <a:t>Eduardo de la Peña and later on Maria Chiara </a:t>
            </a:r>
            <a:r>
              <a:rPr lang="en-GB" err="1"/>
              <a:t>Rosace</a:t>
            </a:r>
            <a:r>
              <a:rPr lang="en-GB"/>
              <a:t>. Several other colleagues however, that we will acknowledge at the end this 30 minutes session, have contributed to the realization of this webinar.</a:t>
            </a:r>
            <a:endParaRPr lang="en-GB">
              <a:cs typeface="Calibri"/>
            </a:endParaRPr>
          </a:p>
        </p:txBody>
      </p:sp>
      <p:sp>
        <p:nvSpPr>
          <p:cNvPr id="4" name="Slide Number Placeholder 3"/>
          <p:cNvSpPr>
            <a:spLocks noGrp="1"/>
          </p:cNvSpPr>
          <p:nvPr>
            <p:ph type="sldNum" sz="quarter" idx="5"/>
          </p:nvPr>
        </p:nvSpPr>
        <p:spPr/>
        <p:txBody>
          <a:bodyPr/>
          <a:lstStyle/>
          <a:p>
            <a:fld id="{B53CE857-A980-41AE-BCB5-ED58B2221FBE}" type="slidenum">
              <a:rPr lang="en-GB" smtClean="0"/>
              <a:t>2</a:t>
            </a:fld>
            <a:endParaRPr lang="en-GB"/>
          </a:p>
        </p:txBody>
      </p:sp>
    </p:spTree>
    <p:extLst>
      <p:ext uri="{BB962C8B-B14F-4D97-AF65-F5344CB8AC3E}">
        <p14:creationId xmlns:p14="http://schemas.microsoft.com/office/powerpoint/2010/main" val="287049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Some technical detail on the structure of the webinar.  The webinar will be in English and is being recorded. In the application that you are using to attend the webinar you have a main window, where the presentation is displayed, a window at the bottom of the screen, that is dedicated to technical issues, such as problem of connection, audio, etc. The window at the right side is very important for interacting with us: in this window you can pose questions related to the topic of the webinar. We will try to answer all your questions during the Q&amp;A session, but if the number of questions will be too high for the 10 minutes available, we will provide written answers that will be published on the EFSA website, at the paged </a:t>
            </a:r>
            <a:r>
              <a:rPr lang="en-US" err="1"/>
              <a:t>edicated</a:t>
            </a:r>
            <a:r>
              <a:rPr lang="en-US"/>
              <a:t> to this webinar.</a:t>
            </a:r>
            <a:endParaRPr lang="en-US">
              <a:cs typeface="Calibri"/>
            </a:endParaRPr>
          </a:p>
          <a:p>
            <a:endParaRPr lang="en-GB"/>
          </a:p>
        </p:txBody>
      </p:sp>
      <p:sp>
        <p:nvSpPr>
          <p:cNvPr id="4" name="Slide Number Placeholder 3"/>
          <p:cNvSpPr>
            <a:spLocks noGrp="1"/>
          </p:cNvSpPr>
          <p:nvPr>
            <p:ph type="sldNum" sz="quarter" idx="5"/>
          </p:nvPr>
        </p:nvSpPr>
        <p:spPr/>
        <p:txBody>
          <a:bodyPr/>
          <a:lstStyle/>
          <a:p>
            <a:fld id="{B53CE857-A980-41AE-BCB5-ED58B2221FBE}" type="slidenum">
              <a:rPr lang="en-GB" smtClean="0"/>
              <a:t>3</a:t>
            </a:fld>
            <a:endParaRPr lang="en-GB"/>
          </a:p>
        </p:txBody>
      </p:sp>
    </p:spTree>
    <p:extLst>
      <p:ext uri="{BB962C8B-B14F-4D97-AF65-F5344CB8AC3E}">
        <p14:creationId xmlns:p14="http://schemas.microsoft.com/office/powerpoint/2010/main" val="252992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Here is shown the webinar outline. We start with a brief  introduction on the new EU Plant Health Law and on the new class of High Risk Plants, describing also how the commodity risk assessment of HRP dossiers will be carried out. Then</a:t>
            </a:r>
          </a:p>
          <a:p>
            <a:endParaRPr lang="en-GB"/>
          </a:p>
        </p:txBody>
      </p:sp>
      <p:sp>
        <p:nvSpPr>
          <p:cNvPr id="4" name="Slide Number Placeholder 3"/>
          <p:cNvSpPr>
            <a:spLocks noGrp="1"/>
          </p:cNvSpPr>
          <p:nvPr>
            <p:ph type="sldNum" sz="quarter" idx="5"/>
          </p:nvPr>
        </p:nvSpPr>
        <p:spPr/>
        <p:txBody>
          <a:bodyPr/>
          <a:lstStyle/>
          <a:p>
            <a:fld id="{B53CE857-A980-41AE-BCB5-ED58B2221FBE}" type="slidenum">
              <a:rPr lang="en-GB" smtClean="0"/>
              <a:t>4</a:t>
            </a:fld>
            <a:endParaRPr lang="en-GB"/>
          </a:p>
        </p:txBody>
      </p:sp>
    </p:spTree>
    <p:extLst>
      <p:ext uri="{BB962C8B-B14F-4D97-AF65-F5344CB8AC3E}">
        <p14:creationId xmlns:p14="http://schemas.microsoft.com/office/powerpoint/2010/main" val="74662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a:t>Article 42 of the new EU Plant Health Law (Regulation (EU) 2016/2031) introduces the concept of “High Risk Plants”. This is a group of plants, plant products and other objects whose introduction poses a pest risk of an unacceptable level for  the territory of the European Union. </a:t>
            </a:r>
            <a:endParaRPr lang="en-US">
              <a:cs typeface="Calibri" panose="020F0502020204030204"/>
            </a:endParaRPr>
          </a:p>
        </p:txBody>
      </p:sp>
      <p:sp>
        <p:nvSpPr>
          <p:cNvPr id="4" name="Segnaposto numero diapositiva 3"/>
          <p:cNvSpPr>
            <a:spLocks noGrp="1"/>
          </p:cNvSpPr>
          <p:nvPr>
            <p:ph type="sldNum" sz="quarter" idx="5"/>
          </p:nvPr>
        </p:nvSpPr>
        <p:spPr/>
        <p:txBody>
          <a:bodyPr/>
          <a:lstStyle/>
          <a:p>
            <a:fld id="{B53CE857-A980-41AE-BCB5-ED58B2221FBE}" type="slidenum">
              <a:rPr lang="en-GB" smtClean="0"/>
              <a:t>5</a:t>
            </a:fld>
            <a:endParaRPr lang="en-GB"/>
          </a:p>
        </p:txBody>
      </p:sp>
    </p:spTree>
    <p:extLst>
      <p:ext uri="{BB962C8B-B14F-4D97-AF65-F5344CB8AC3E}">
        <p14:creationId xmlns:p14="http://schemas.microsoft.com/office/powerpoint/2010/main" val="189482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50342">
              <a:defRPr/>
            </a:pPr>
            <a:r>
              <a:rPr lang="en-GB"/>
              <a:t>A provisional list of high risk plants was published on 18 December 2018. For these high risk plants an  import prohibition will be introduced, being effective from 14 December of this year.. The National Plant Protection Organisations from third countries can request a lift from this import prohibition by submitting  a technical dossier to the European Commission. This technical dossier is the basis of the  risk assessment of the specific commodity that will be carried out by EFSA. On the base of this Risk Assessment the Commission will decide if  maintain or withdraw  the ban for the applicant country or to adopt specific measures. </a:t>
            </a:r>
            <a:endParaRPr lang="en-US"/>
          </a:p>
          <a:p>
            <a:pPr defTabSz="450342">
              <a:defRPr/>
            </a:pPr>
            <a:endParaRPr lang="en-US">
              <a:cs typeface="Calibri"/>
            </a:endParaRPr>
          </a:p>
          <a:p>
            <a:endParaRPr lang="en-GB"/>
          </a:p>
        </p:txBody>
      </p:sp>
      <p:sp>
        <p:nvSpPr>
          <p:cNvPr id="4" name="Slide Number Placeholder 3"/>
          <p:cNvSpPr>
            <a:spLocks noGrp="1"/>
          </p:cNvSpPr>
          <p:nvPr>
            <p:ph type="sldNum" sz="quarter" idx="5"/>
          </p:nvPr>
        </p:nvSpPr>
        <p:spPr/>
        <p:txBody>
          <a:bodyPr/>
          <a:lstStyle/>
          <a:p>
            <a:pPr>
              <a:defRPr/>
            </a:pPr>
            <a:fld id="{8349CCAA-3A9C-4744-9C23-032FC9DB834C}" type="slidenum">
              <a:rPr lang="en-GB" smtClean="0"/>
              <a:pPr>
                <a:defRPr/>
              </a:pPr>
              <a:t>6</a:t>
            </a:fld>
            <a:endParaRPr lang="en-GB"/>
          </a:p>
        </p:txBody>
      </p:sp>
    </p:spTree>
    <p:extLst>
      <p:ext uri="{BB962C8B-B14F-4D97-AF65-F5344CB8AC3E}">
        <p14:creationId xmlns:p14="http://schemas.microsoft.com/office/powerpoint/2010/main" val="129774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slide are shown the different steps of the process. The non-EU county interested in exporting into the EU one of the commodity listed as High Risk Plant prepare a dossier, and we will explain shortly how this should be done, and send the dossier to the EC (instructions will be provided at the end of the presentation). The EC perform an administrative and a preliminary formal completeness check, and then transfer the dossier to EFSA. EFSA has established a dedicated WG that will perform the Commodity Risk Assessment according to the instructions that are described in a Guidance that was published in April of this year. The result of the RA are sent back to the EC, that as RM will be in charge of the final decision.</a:t>
            </a:r>
          </a:p>
          <a:p>
            <a:r>
              <a:rPr lang="en-US"/>
              <a:t>As you can see there are several arrow that are pointing back to the third country, because in case on uncomplete dossiers/lack of information, a request of integration of information will be sent back to the applicant. In these possible cases the clock will be stopped, and this will cause delay in the RA.</a:t>
            </a:r>
            <a:endParaRPr lang="en-GB"/>
          </a:p>
        </p:txBody>
      </p:sp>
      <p:sp>
        <p:nvSpPr>
          <p:cNvPr id="4" name="Slide Number Placeholder 3"/>
          <p:cNvSpPr>
            <a:spLocks noGrp="1"/>
          </p:cNvSpPr>
          <p:nvPr>
            <p:ph type="sldNum" sz="quarter" idx="5"/>
          </p:nvPr>
        </p:nvSpPr>
        <p:spPr/>
        <p:txBody>
          <a:bodyPr/>
          <a:lstStyle/>
          <a:p>
            <a:pPr>
              <a:defRPr/>
            </a:pPr>
            <a:fld id="{8349CCAA-3A9C-4744-9C23-032FC9DB834C}" type="slidenum">
              <a:rPr lang="en-GB" smtClean="0"/>
              <a:pPr>
                <a:defRPr/>
              </a:pPr>
              <a:t>7</a:t>
            </a:fld>
            <a:endParaRPr lang="en-GB"/>
          </a:p>
        </p:txBody>
      </p:sp>
    </p:spTree>
    <p:extLst>
      <p:ext uri="{BB962C8B-B14F-4D97-AF65-F5344CB8AC3E}">
        <p14:creationId xmlns:p14="http://schemas.microsoft.com/office/powerpoint/2010/main" val="325984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the information that can help us to assess the risk</a:t>
            </a:r>
          </a:p>
        </p:txBody>
      </p:sp>
    </p:spTree>
    <p:extLst>
      <p:ext uri="{BB962C8B-B14F-4D97-AF65-F5344CB8AC3E}">
        <p14:creationId xmlns:p14="http://schemas.microsoft.com/office/powerpoint/2010/main" val="168040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a:t>Strings </a:t>
            </a:r>
            <a:r>
              <a:rPr lang="nl-BE"/>
              <a:t>to be changed with </a:t>
            </a:r>
            <a:r>
              <a:rPr lang="nl-BE" b="1"/>
              <a:t>strategy</a:t>
            </a:r>
            <a:endParaRPr lang="en-GB" b="1"/>
          </a:p>
        </p:txBody>
      </p:sp>
      <p:sp>
        <p:nvSpPr>
          <p:cNvPr id="4" name="Slide Number Placeholder 3"/>
          <p:cNvSpPr>
            <a:spLocks noGrp="1"/>
          </p:cNvSpPr>
          <p:nvPr>
            <p:ph type="sldNum" sz="quarter" idx="5"/>
          </p:nvPr>
        </p:nvSpPr>
        <p:spPr/>
        <p:txBody>
          <a:bodyPr/>
          <a:lstStyle/>
          <a:p>
            <a:fld id="{B53CE857-A980-41AE-BCB5-ED58B2221FBE}" type="slidenum">
              <a:rPr lang="en-GB" smtClean="0"/>
              <a:t>13</a:t>
            </a:fld>
            <a:endParaRPr lang="en-GB"/>
          </a:p>
        </p:txBody>
      </p:sp>
    </p:spTree>
    <p:extLst>
      <p:ext uri="{BB962C8B-B14F-4D97-AF65-F5344CB8AC3E}">
        <p14:creationId xmlns:p14="http://schemas.microsoft.com/office/powerpoint/2010/main" val="269254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userDrawn="1"/>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err="1"/>
              <a:t>Presentation</a:t>
            </a:r>
            <a:r>
              <a:rPr lang="de-DE"/>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Date</a:t>
            </a:r>
          </a:p>
        </p:txBody>
      </p:sp>
    </p:spTree>
    <p:extLst>
      <p:ext uri="{BB962C8B-B14F-4D97-AF65-F5344CB8AC3E}">
        <p14:creationId xmlns:p14="http://schemas.microsoft.com/office/powerpoint/2010/main" val="21822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08D0C3-5305-B04D-9088-C5E4E2698A82}"/>
              </a:ext>
            </a:extLst>
          </p:cNvPr>
          <p:cNvSpPr>
            <a:spLocks noGrp="1"/>
          </p:cNvSpPr>
          <p:nvPr>
            <p:ph idx="1" hasCustomPrompt="1"/>
          </p:nvPr>
        </p:nvSpPr>
        <p:spPr>
          <a:xfrm>
            <a:off x="838200" y="640801"/>
            <a:ext cx="10515600" cy="5536163"/>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Tree>
    <p:extLst>
      <p:ext uri="{BB962C8B-B14F-4D97-AF65-F5344CB8AC3E}">
        <p14:creationId xmlns:p14="http://schemas.microsoft.com/office/powerpoint/2010/main" val="212857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68444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00383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44604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p>
        </p:txBody>
      </p:sp>
    </p:spTree>
    <p:extLst>
      <p:ext uri="{BB962C8B-B14F-4D97-AF65-F5344CB8AC3E}">
        <p14:creationId xmlns:p14="http://schemas.microsoft.com/office/powerpoint/2010/main" val="2600364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p>
        </p:txBody>
      </p:sp>
    </p:spTree>
    <p:extLst>
      <p:ext uri="{BB962C8B-B14F-4D97-AF65-F5344CB8AC3E}">
        <p14:creationId xmlns:p14="http://schemas.microsoft.com/office/powerpoint/2010/main" val="2261083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a:t>
            </a:r>
            <a:r>
              <a:rPr lang="it-IT" err="1">
                <a:solidFill>
                  <a:srgbClr val="000000">
                    <a:lumMod val="50000"/>
                    <a:lumOff val="50000"/>
                  </a:srgbClr>
                </a:solidFill>
                <a:ea typeface="Verdana" charset="0"/>
                <a:cs typeface="Verdana" charset="0"/>
              </a:rPr>
              <a:t>engage</a:t>
            </a:r>
            <a:r>
              <a:rPr lang="it-IT">
                <a:solidFill>
                  <a:srgbClr val="000000">
                    <a:lumMod val="50000"/>
                    <a:lumOff val="50000"/>
                  </a:srgbClr>
                </a:solidFill>
                <a:ea typeface="Verdana" charset="0"/>
                <a:cs typeface="Verdana" charset="0"/>
              </a:rPr>
              <a:t>/</a:t>
            </a:r>
            <a:r>
              <a:rPr lang="it-IT" err="1">
                <a:solidFill>
                  <a:srgbClr val="000000">
                    <a:lumMod val="50000"/>
                    <a:lumOff val="50000"/>
                  </a:srgbClr>
                </a:solidFill>
                <a:ea typeface="Verdana" charset="0"/>
                <a:cs typeface="Verdana" charset="0"/>
              </a:rPr>
              <a:t>careers</a:t>
            </a:r>
            <a:endParaRPr lang="it-IT">
              <a:solidFill>
                <a:srgbClr val="000000">
                  <a:lumMod val="50000"/>
                  <a:lumOff val="50000"/>
                </a:srgbClr>
              </a:solidFill>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a:t>
            </a:r>
            <a:r>
              <a:rPr lang="it-IT" err="1">
                <a:solidFill>
                  <a:srgbClr val="000000">
                    <a:lumMod val="50000"/>
                    <a:lumOff val="50000"/>
                  </a:srgbClr>
                </a:solidFill>
                <a:ea typeface="Verdana" charset="0"/>
                <a:cs typeface="Verdana" charset="0"/>
              </a:rPr>
              <a:t>rss</a:t>
            </a:r>
            <a:endParaRPr lang="it-IT">
              <a:solidFill>
                <a:srgbClr val="000000">
                  <a:lumMod val="50000"/>
                  <a:lumOff val="50000"/>
                </a:srgbClr>
              </a:solidFill>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err="1">
                <a:solidFill>
                  <a:srgbClr val="1DAF8E"/>
                </a:solidFill>
              </a:rPr>
              <a:t>Subscribe</a:t>
            </a:r>
            <a:r>
              <a:rPr lang="it-IT" b="1">
                <a:solidFill>
                  <a:srgbClr val="1DAF8E"/>
                </a:solidFill>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err="1">
                <a:solidFill>
                  <a:srgbClr val="1DAF8E"/>
                </a:solidFill>
              </a:rPr>
              <a:t>Engage</a:t>
            </a:r>
            <a:r>
              <a:rPr lang="it-IT" b="1">
                <a:solidFill>
                  <a:srgbClr val="1DAF8E"/>
                </a:solidFill>
              </a:rPr>
              <a:t> with </a:t>
            </a:r>
            <a:r>
              <a:rPr lang="it-IT" b="1" err="1">
                <a:solidFill>
                  <a:srgbClr val="1DAF8E"/>
                </a:solidFill>
              </a:rPr>
              <a:t>careers</a:t>
            </a:r>
            <a:endParaRPr lang="it-IT" b="1">
              <a:solidFill>
                <a:srgbClr val="1DAF8E"/>
              </a:solidFill>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a:solidFill>
                  <a:srgbClr val="1DAF8E"/>
                </a:solidFill>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efsa_eu</a:t>
            </a:r>
            <a:endParaRPr lang="it-IT">
              <a:solidFill>
                <a:srgbClr val="FFFFFF">
                  <a:lumMod val="50000"/>
                </a:srgbClr>
              </a:solidFill>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plants_efsa</a:t>
            </a:r>
            <a:endParaRPr lang="it-IT">
              <a:solidFill>
                <a:srgbClr val="FFFFFF">
                  <a:lumMod val="50000"/>
                </a:srgbClr>
              </a:solidFill>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methods_efsa</a:t>
            </a:r>
            <a:endParaRPr lang="it-IT">
              <a:solidFill>
                <a:srgbClr val="FFFFFF">
                  <a:lumMod val="50000"/>
                </a:srgbClr>
              </a:solidFill>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/en/news/</a:t>
            </a:r>
            <a:r>
              <a:rPr lang="it-IT" err="1">
                <a:solidFill>
                  <a:srgbClr val="000000">
                    <a:lumMod val="50000"/>
                    <a:lumOff val="50000"/>
                  </a:srgbClr>
                </a:solidFill>
                <a:ea typeface="Verdana" charset="0"/>
                <a:cs typeface="Verdana" charset="0"/>
              </a:rPr>
              <a:t>newsletters</a:t>
            </a:r>
            <a:endParaRPr lang="it-IT">
              <a:solidFill>
                <a:srgbClr val="000000">
                  <a:lumMod val="50000"/>
                  <a:lumOff val="50000"/>
                </a:srgbClr>
              </a:solidFill>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27230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183256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15916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02197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p>
        </p:txBody>
      </p:sp>
    </p:spTree>
    <p:extLst>
      <p:ext uri="{BB962C8B-B14F-4D97-AF65-F5344CB8AC3E}">
        <p14:creationId xmlns:p14="http://schemas.microsoft.com/office/powerpoint/2010/main" val="357198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p>
        </p:txBody>
      </p:sp>
    </p:spTree>
    <p:extLst>
      <p:ext uri="{BB962C8B-B14F-4D97-AF65-F5344CB8AC3E}">
        <p14:creationId xmlns:p14="http://schemas.microsoft.com/office/powerpoint/2010/main" val="192725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a:t>
            </a:r>
            <a:r>
              <a:rPr lang="it-IT" err="1">
                <a:solidFill>
                  <a:schemeClr val="tx1">
                    <a:lumMod val="50000"/>
                    <a:lumOff val="50000"/>
                  </a:schemeClr>
                </a:solidFill>
                <a:latin typeface="Verdana" charset="0"/>
                <a:ea typeface="Verdana" charset="0"/>
                <a:cs typeface="Verdana" charset="0"/>
              </a:rPr>
              <a:t>engage</a:t>
            </a:r>
            <a:r>
              <a:rPr lang="it-IT">
                <a:solidFill>
                  <a:schemeClr val="tx1">
                    <a:lumMod val="50000"/>
                    <a:lumOff val="50000"/>
                  </a:schemeClr>
                </a:solidFill>
                <a:latin typeface="Verdana" charset="0"/>
                <a:ea typeface="Verdana" charset="0"/>
                <a:cs typeface="Verdana" charset="0"/>
              </a:rPr>
              <a:t>/</a:t>
            </a:r>
            <a:r>
              <a:rPr lang="it-IT" err="1">
                <a:solidFill>
                  <a:schemeClr val="tx1">
                    <a:lumMod val="50000"/>
                    <a:lumOff val="50000"/>
                  </a:schemeClr>
                </a:solidFill>
                <a:latin typeface="Verdana" charset="0"/>
                <a:ea typeface="Verdana" charset="0"/>
                <a:cs typeface="Verdana" charset="0"/>
              </a:rPr>
              <a:t>careers</a:t>
            </a:r>
            <a:endParaRPr lang="it-IT">
              <a:solidFill>
                <a:schemeClr val="tx1">
                  <a:lumMod val="50000"/>
                  <a:lumOff val="50000"/>
                </a:schemeClr>
              </a:solidFill>
              <a:latin typeface="Verdana" charset="0"/>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a:t>
            </a:r>
            <a:r>
              <a:rPr lang="it-IT" err="1">
                <a:solidFill>
                  <a:schemeClr val="tx1">
                    <a:lumMod val="50000"/>
                    <a:lumOff val="50000"/>
                  </a:schemeClr>
                </a:solidFill>
                <a:latin typeface="Verdana" charset="0"/>
                <a:ea typeface="Verdana" charset="0"/>
                <a:cs typeface="Verdana" charset="0"/>
              </a:rPr>
              <a:t>rss</a:t>
            </a:r>
            <a:endParaRPr lang="it-IT">
              <a:solidFill>
                <a:schemeClr val="tx1">
                  <a:lumMod val="50000"/>
                  <a:lumOff val="50000"/>
                </a:schemeClr>
              </a:solidFill>
              <a:latin typeface="Verdana" charset="0"/>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err="1">
                <a:solidFill>
                  <a:srgbClr val="1DAF8E"/>
                </a:solidFill>
                <a:latin typeface="Verdana" pitchFamily="34" charset="0"/>
              </a:rPr>
              <a:t>Subscribe</a:t>
            </a:r>
            <a:r>
              <a:rPr lang="it-IT" b="1">
                <a:solidFill>
                  <a:srgbClr val="1DAF8E"/>
                </a:solidFill>
                <a:latin typeface="Verdana" pitchFamily="34" charset="0"/>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err="1">
                <a:solidFill>
                  <a:srgbClr val="1DAF8E"/>
                </a:solidFill>
                <a:latin typeface="Verdana" pitchFamily="34" charset="0"/>
              </a:rPr>
              <a:t>Engage</a:t>
            </a:r>
            <a:r>
              <a:rPr lang="it-IT" b="1">
                <a:solidFill>
                  <a:srgbClr val="1DAF8E"/>
                </a:solidFill>
                <a:latin typeface="Verdana" pitchFamily="34" charset="0"/>
              </a:rPr>
              <a:t> with </a:t>
            </a:r>
            <a:r>
              <a:rPr lang="it-IT" b="1" err="1">
                <a:solidFill>
                  <a:srgbClr val="1DAF8E"/>
                </a:solidFill>
                <a:latin typeface="Verdana" pitchFamily="34" charset="0"/>
              </a:rPr>
              <a:t>careers</a:t>
            </a:r>
            <a:endParaRPr lang="it-IT" b="1">
              <a:solidFill>
                <a:srgbClr val="1DAF8E"/>
              </a:solidFill>
              <a:latin typeface="Verdana" pitchFamily="34" charset="0"/>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a:solidFill>
                  <a:srgbClr val="1DAF8E"/>
                </a:solidFill>
                <a:latin typeface="Verdana" pitchFamily="34" charset="0"/>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efsa_eu</a:t>
            </a:r>
            <a:endParaRPr lang="it-IT">
              <a:solidFill>
                <a:schemeClr val="bg1">
                  <a:lumMod val="50000"/>
                </a:schemeClr>
              </a:solidFill>
              <a:latin typeface="Verdana" charset="0"/>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plants_efsa</a:t>
            </a:r>
            <a:endParaRPr lang="it-IT">
              <a:solidFill>
                <a:schemeClr val="bg1">
                  <a:lumMod val="50000"/>
                </a:schemeClr>
              </a:solidFill>
              <a:latin typeface="Verdana" charset="0"/>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methods_efsa</a:t>
            </a:r>
            <a:endParaRPr lang="it-IT">
              <a:solidFill>
                <a:schemeClr val="bg1">
                  <a:lumMod val="50000"/>
                </a:schemeClr>
              </a:solidFill>
              <a:latin typeface="Verdana" charset="0"/>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/en/news/</a:t>
            </a:r>
            <a:r>
              <a:rPr lang="it-IT" err="1">
                <a:solidFill>
                  <a:schemeClr val="tx1">
                    <a:lumMod val="50000"/>
                    <a:lumOff val="50000"/>
                  </a:schemeClr>
                </a:solidFill>
                <a:latin typeface="Verdana" charset="0"/>
                <a:ea typeface="Verdana" charset="0"/>
                <a:cs typeface="Verdana" charset="0"/>
              </a:rPr>
              <a:t>newsletters</a:t>
            </a:r>
            <a:endParaRPr lang="it-IT">
              <a:solidFill>
                <a:schemeClr val="tx1">
                  <a:lumMod val="50000"/>
                  <a:lumOff val="50000"/>
                </a:schemeClr>
              </a:solidFill>
              <a:latin typeface="Verdana" charset="0"/>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8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33C2CA4-1C62-AC42-A2D7-6DC60DFA33C4}"/>
              </a:ext>
            </a:extLst>
          </p:cNvPr>
          <p:cNvSpPr>
            <a:spLocks noGrp="1" noChangeAspect="1"/>
          </p:cNvSpPr>
          <p:nvPr>
            <p:ph type="pic" idx="1" hasCustomPrompt="1"/>
          </p:nvPr>
        </p:nvSpPr>
        <p:spPr>
          <a:xfrm>
            <a:off x="4646400" y="0"/>
            <a:ext cx="7545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 </a:t>
            </a:r>
          </a:p>
        </p:txBody>
      </p:sp>
      <p:sp>
        <p:nvSpPr>
          <p:cNvPr id="4" name="Textplatzhalter 3">
            <a:extLst>
              <a:ext uri="{FF2B5EF4-FFF2-40B4-BE49-F238E27FC236}">
                <a16:creationId xmlns:a16="http://schemas.microsoft.com/office/drawing/2014/main" id="{4A2A5DCE-E623-9C4B-9EF6-5486136BBD68}"/>
              </a:ext>
            </a:extLst>
          </p:cNvPr>
          <p:cNvSpPr>
            <a:spLocks noGrp="1"/>
          </p:cNvSpPr>
          <p:nvPr>
            <p:ph type="body" sz="half" idx="2" hasCustomPrompt="1"/>
          </p:nvPr>
        </p:nvSpPr>
        <p:spPr>
          <a:xfrm>
            <a:off x="417918" y="4471200"/>
            <a:ext cx="3932767" cy="1462588"/>
          </a:xfrm>
          <a:prstGeom prst="rect">
            <a:avLst/>
          </a:prstGeom>
        </p:spPr>
        <p:txBody>
          <a:bodyPr/>
          <a:lstStyle>
            <a:lvl1pPr marL="0" indent="0" algn="r">
              <a:buNone/>
              <a:defRPr sz="3200" b="1">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err="1"/>
              <a:t>Divider</a:t>
            </a:r>
            <a:endParaRPr lang="de-DE"/>
          </a:p>
        </p:txBody>
      </p:sp>
    </p:spTree>
    <p:extLst>
      <p:ext uri="{BB962C8B-B14F-4D97-AF65-F5344CB8AC3E}">
        <p14:creationId xmlns:p14="http://schemas.microsoft.com/office/powerpoint/2010/main" val="13777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A07AF260-A48A-6C46-AEF5-C61B68460ECE}"/>
              </a:ext>
            </a:extLst>
          </p:cNvPr>
          <p:cNvSpPr>
            <a:spLocks noGrp="1"/>
          </p:cNvSpPr>
          <p:nvPr>
            <p:ph type="body" idx="1" hasCustomPrompt="1"/>
          </p:nvPr>
        </p:nvSpPr>
        <p:spPr>
          <a:xfrm>
            <a:off x="840318" y="5075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7" name="Inhaltsplatzhalter 3">
            <a:extLst>
              <a:ext uri="{FF2B5EF4-FFF2-40B4-BE49-F238E27FC236}">
                <a16:creationId xmlns:a16="http://schemas.microsoft.com/office/drawing/2014/main" id="{FEA842F5-D4BC-1C4A-B432-FA43A24154E7}"/>
              </a:ext>
            </a:extLst>
          </p:cNvPr>
          <p:cNvSpPr>
            <a:spLocks noGrp="1"/>
          </p:cNvSpPr>
          <p:nvPr>
            <p:ph sz="half" idx="2" hasCustomPrompt="1"/>
          </p:nvPr>
        </p:nvSpPr>
        <p:spPr>
          <a:xfrm>
            <a:off x="840318" y="1331476"/>
            <a:ext cx="5158316"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extplatzhalter 4">
            <a:extLst>
              <a:ext uri="{FF2B5EF4-FFF2-40B4-BE49-F238E27FC236}">
                <a16:creationId xmlns:a16="http://schemas.microsoft.com/office/drawing/2014/main" id="{74A976B5-E5FF-0449-AEC1-36CED739DB1E}"/>
              </a:ext>
            </a:extLst>
          </p:cNvPr>
          <p:cNvSpPr>
            <a:spLocks noGrp="1"/>
          </p:cNvSpPr>
          <p:nvPr>
            <p:ph type="body" sz="quarter" idx="3" hasCustomPrompt="1"/>
          </p:nvPr>
        </p:nvSpPr>
        <p:spPr>
          <a:xfrm>
            <a:off x="6172200" y="5075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9" name="Inhaltsplatzhalter 5">
            <a:extLst>
              <a:ext uri="{FF2B5EF4-FFF2-40B4-BE49-F238E27FC236}">
                <a16:creationId xmlns:a16="http://schemas.microsoft.com/office/drawing/2014/main" id="{5A5D7367-3843-D743-BE27-745F7C2B81BB}"/>
              </a:ext>
            </a:extLst>
          </p:cNvPr>
          <p:cNvSpPr>
            <a:spLocks noGrp="1"/>
          </p:cNvSpPr>
          <p:nvPr>
            <p:ph sz="quarter" idx="4" hasCustomPrompt="1"/>
          </p:nvPr>
        </p:nvSpPr>
        <p:spPr>
          <a:xfrm>
            <a:off x="6172200" y="1331476"/>
            <a:ext cx="5183717"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Tree>
    <p:extLst>
      <p:ext uri="{BB962C8B-B14F-4D97-AF65-F5344CB8AC3E}">
        <p14:creationId xmlns:p14="http://schemas.microsoft.com/office/powerpoint/2010/main" val="2351873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D72D6C-8954-A04B-9DA5-52212D7C7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9969822"/>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76202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3" r:id="rId4"/>
    <p:sldLayoutId id="2147483694" r:id="rId5"/>
    <p:sldLayoutId id="2147483752" r:id="rId6"/>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811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34726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fsa.onlinelibrary.wiley.com/doi/epdf/10.2903/sp.efsa.2018.EN-149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gd.eppo.in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gd.eppo.int/taxon/QUER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hyperlink" Target="https://www.cabi.org/cp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tmp"/><Relationship Id="rId4" Type="http://schemas.openxmlformats.org/officeDocument/2006/relationships/hyperlink" Target="https://www.cabi.org/publishing-products/compendia/crop-protection-compendiu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abdirect.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apps.webofknowledge.com/WOS_GeneralSearch_input.do?product=WOS&amp;search_mode=GeneralSearch&amp;SID=D2QuTYzTf6DpzcDuoTn&amp;preferencesSaved=" TargetMode="External"/><Relationship Id="rId1" Type="http://schemas.openxmlformats.org/officeDocument/2006/relationships/slideLayout" Target="../slideLayouts/slideLayout3.xml"/><Relationship Id="rId4" Type="http://schemas.openxmlformats.org/officeDocument/2006/relationships/hyperlink" Target="https://www.webofknowledg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apps.webofknowledge.com/WOS_GeneralSearch_input.do?product=WOS&amp;search_mode=GeneralSearch&amp;SID=D2QuTYzTf6DpzcDuoTn&amp;preferencesSaved="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hyperlink" Target="https://gd.eppo.i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hyperlink" Target="https://gd.eppo.int/taxon/QUER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scholar.google.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harzing.com/resources/publish-or-perish"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db.worldagroforestry.org/species" TargetMode="External"/><Relationship Id="rId1" Type="http://schemas.openxmlformats.org/officeDocument/2006/relationships/slideLayout" Target="../slideLayouts/slideLayout2.xml"/><Relationship Id="rId4" Type="http://schemas.openxmlformats.org/officeDocument/2006/relationships/hyperlink" Target="http://old.worldagroforestry.org/treedb/index.php?speciesname=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nemaplex.ucdavis.edu/"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aphidsonworldsplants.info/C_HOSTS_AAIntro.ht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brc.ac.uk/dbi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calenet.info/"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hyperlink" Target="https://efsa.onlinelibrary.wiley.com/doi/epdf/10.2903/sp.efsa.2018.EN-149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D03239-A574-42DB-8BD2-2DD1264FDD0B}"/>
              </a:ext>
            </a:extLst>
          </p:cNvPr>
          <p:cNvSpPr>
            <a:spLocks noGrp="1"/>
          </p:cNvSpPr>
          <p:nvPr>
            <p:ph type="body" sz="quarter" idx="14"/>
          </p:nvPr>
        </p:nvSpPr>
        <p:spPr/>
        <p:txBody>
          <a:bodyPr/>
          <a:lstStyle/>
          <a:p>
            <a:r>
              <a:rPr lang="en-GB"/>
              <a:t>17</a:t>
            </a:r>
            <a:r>
              <a:rPr lang="en-GB" baseline="30000"/>
              <a:t>th</a:t>
            </a:r>
            <a:r>
              <a:rPr lang="en-GB"/>
              <a:t> October 2019</a:t>
            </a:r>
          </a:p>
        </p:txBody>
      </p:sp>
      <p:sp>
        <p:nvSpPr>
          <p:cNvPr id="10" name="Text Placeholder 9">
            <a:extLst>
              <a:ext uri="{FF2B5EF4-FFF2-40B4-BE49-F238E27FC236}">
                <a16:creationId xmlns:a16="http://schemas.microsoft.com/office/drawing/2014/main" id="{F7891BEA-74B7-41C4-BF83-C8494F3BB094}"/>
              </a:ext>
            </a:extLst>
          </p:cNvPr>
          <p:cNvSpPr>
            <a:spLocks noGrp="1"/>
          </p:cNvSpPr>
          <p:nvPr>
            <p:ph type="body" sz="quarter" idx="10"/>
          </p:nvPr>
        </p:nvSpPr>
        <p:spPr>
          <a:xfrm>
            <a:off x="5232401" y="1543135"/>
            <a:ext cx="6530614" cy="2565399"/>
          </a:xfrm>
        </p:spPr>
        <p:txBody>
          <a:bodyPr/>
          <a:lstStyle/>
          <a:p>
            <a:pPr>
              <a:lnSpc>
                <a:spcPct val="110000"/>
              </a:lnSpc>
            </a:pPr>
            <a:r>
              <a:rPr lang="en-US" sz="3200"/>
              <a:t>Application of an ad hoc methodology to identify the pests potentially associated with </a:t>
            </a:r>
            <a:r>
              <a:rPr lang="en-GB" sz="3200"/>
              <a:t>a</a:t>
            </a:r>
            <a:r>
              <a:rPr lang="en-US" sz="3200"/>
              <a:t> commodity</a:t>
            </a:r>
            <a:endParaRPr lang="en-GB" sz="3200"/>
          </a:p>
        </p:txBody>
      </p:sp>
      <p:sp>
        <p:nvSpPr>
          <p:cNvPr id="16" name="Text Placeholder 4">
            <a:extLst>
              <a:ext uri="{FF2B5EF4-FFF2-40B4-BE49-F238E27FC236}">
                <a16:creationId xmlns:a16="http://schemas.microsoft.com/office/drawing/2014/main" id="{09B1AA02-E264-4024-8539-33A2F72DFA3F}"/>
              </a:ext>
            </a:extLst>
          </p:cNvPr>
          <p:cNvSpPr txBox="1">
            <a:spLocks/>
          </p:cNvSpPr>
          <p:nvPr/>
        </p:nvSpPr>
        <p:spPr>
          <a:xfrm>
            <a:off x="7737114" y="4459594"/>
            <a:ext cx="4025900" cy="323850"/>
          </a:xfrm>
          <a:prstGeom prst="rect">
            <a:avLst/>
          </a:prstGeom>
        </p:spPr>
        <p:txBody>
          <a:bodyPr anchor="t"/>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Verdana"/>
                <a:ea typeface="Verdana"/>
                <a:cs typeface="Verdana"/>
              </a:rPr>
              <a:t>Webinar</a:t>
            </a:r>
            <a:endParaRPr lang="en-US"/>
          </a:p>
        </p:txBody>
      </p:sp>
    </p:spTree>
    <p:extLst>
      <p:ext uri="{BB962C8B-B14F-4D97-AF65-F5344CB8AC3E}">
        <p14:creationId xmlns:p14="http://schemas.microsoft.com/office/powerpoint/2010/main" val="233309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67CCC-0398-4252-9E87-229B6FD9E257}"/>
              </a:ext>
            </a:extLst>
          </p:cNvPr>
          <p:cNvSpPr>
            <a:spLocks noGrp="1"/>
          </p:cNvSpPr>
          <p:nvPr>
            <p:ph sz="half" idx="1"/>
          </p:nvPr>
        </p:nvSpPr>
        <p:spPr>
          <a:xfrm>
            <a:off x="379753" y="1145898"/>
            <a:ext cx="11578468" cy="4773613"/>
          </a:xfrm>
        </p:spPr>
        <p:txBody>
          <a:bodyPr/>
          <a:lstStyle/>
          <a:p>
            <a:endParaRPr lang="en-US" dirty="0"/>
          </a:p>
          <a:p>
            <a:r>
              <a:rPr lang="en-US" dirty="0"/>
              <a:t>Methodology explained in EFSA Technical Report</a:t>
            </a:r>
          </a:p>
          <a:p>
            <a:r>
              <a:rPr lang="en-US" dirty="0">
                <a:solidFill>
                  <a:schemeClr val="accent1"/>
                </a:solidFill>
                <a:hlinkClick r:id="rId2"/>
              </a:rPr>
              <a:t>Information required for dossiers to support demands for import of High Risk Plants, plant products and other objects as foreseen in Article 42 of Regulation (EU) 2016/2031</a:t>
            </a:r>
            <a:endParaRPr lang="en-GB" sz="2000" dirty="0">
              <a:solidFill>
                <a:schemeClr val="accent1"/>
              </a:solidFill>
              <a:hlinkClick r:id="rId2">
                <a:extLst>
                  <a:ext uri="{A12FA001-AC4F-418D-AE19-62706E023703}">
                    <ahyp:hlinkClr xmlns:ahyp="http://schemas.microsoft.com/office/drawing/2018/hyperlinkcolor" val="tx"/>
                  </a:ext>
                </a:extLst>
              </a:hlinkClick>
            </a:endParaRPr>
          </a:p>
          <a:p>
            <a:r>
              <a:rPr lang="en-GB" dirty="0"/>
              <a:t>Dossier should:</a:t>
            </a:r>
          </a:p>
          <a:p>
            <a:pPr lvl="1"/>
            <a:r>
              <a:rPr lang="en-GB" sz="2000" dirty="0"/>
              <a:t>Present commodity data</a:t>
            </a:r>
          </a:p>
          <a:p>
            <a:pPr lvl="1"/>
            <a:r>
              <a:rPr lang="en-GB" sz="2000" b="1" dirty="0">
                <a:solidFill>
                  <a:schemeClr val="accent1"/>
                </a:solidFill>
              </a:rPr>
              <a:t>Identify all pests potentially associated with the commodity in the exporting country</a:t>
            </a:r>
          </a:p>
          <a:p>
            <a:pPr lvl="1"/>
            <a:r>
              <a:rPr lang="en-GB" sz="2000" dirty="0"/>
              <a:t>Data on risk mitigation measures</a:t>
            </a:r>
          </a:p>
          <a:p>
            <a:pPr lvl="1"/>
            <a:r>
              <a:rPr lang="en-GB" sz="2000" dirty="0"/>
              <a:t>Appendix A, B, C, D, E</a:t>
            </a:r>
            <a:endParaRPr lang="en-GB" sz="2800" dirty="0"/>
          </a:p>
          <a:p>
            <a:pPr lvl="1"/>
            <a:endParaRPr lang="en-GB" sz="2000" dirty="0"/>
          </a:p>
        </p:txBody>
      </p:sp>
      <p:sp>
        <p:nvSpPr>
          <p:cNvPr id="4" name="Title 3">
            <a:extLst>
              <a:ext uri="{FF2B5EF4-FFF2-40B4-BE49-F238E27FC236}">
                <a16:creationId xmlns:a16="http://schemas.microsoft.com/office/drawing/2014/main" id="{9B5AE464-82C8-48DD-94EA-4EA2FC5B45B8}"/>
              </a:ext>
            </a:extLst>
          </p:cNvPr>
          <p:cNvSpPr>
            <a:spLocks noGrp="1"/>
          </p:cNvSpPr>
          <p:nvPr>
            <p:ph type="title"/>
          </p:nvPr>
        </p:nvSpPr>
        <p:spPr/>
        <p:txBody>
          <a:bodyPr/>
          <a:lstStyle/>
          <a:p>
            <a:r>
              <a:rPr lang="en-GB"/>
              <a:t>Methodological aspects</a:t>
            </a:r>
          </a:p>
        </p:txBody>
      </p:sp>
      <p:sp>
        <p:nvSpPr>
          <p:cNvPr id="5" name="TextBox 4">
            <a:extLst>
              <a:ext uri="{FF2B5EF4-FFF2-40B4-BE49-F238E27FC236}">
                <a16:creationId xmlns:a16="http://schemas.microsoft.com/office/drawing/2014/main" id="{94B06EFF-A69B-4C3C-8A5A-E928BB57A173}"/>
              </a:ext>
            </a:extLst>
          </p:cNvPr>
          <p:cNvSpPr txBox="1"/>
          <p:nvPr/>
        </p:nvSpPr>
        <p:spPr>
          <a:xfrm>
            <a:off x="11637818" y="6272148"/>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10</a:t>
            </a:r>
          </a:p>
        </p:txBody>
      </p:sp>
    </p:spTree>
    <p:extLst>
      <p:ext uri="{BB962C8B-B14F-4D97-AF65-F5344CB8AC3E}">
        <p14:creationId xmlns:p14="http://schemas.microsoft.com/office/powerpoint/2010/main" val="325983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2E225DB-033A-ED42-9A40-4B278D018A7E}"/>
              </a:ext>
            </a:extLst>
          </p:cNvPr>
          <p:cNvSpPr>
            <a:spLocks noGrp="1"/>
          </p:cNvSpPr>
          <p:nvPr>
            <p:ph idx="1"/>
          </p:nvPr>
        </p:nvSpPr>
        <p:spPr>
          <a:xfrm>
            <a:off x="838200" y="1514121"/>
            <a:ext cx="10515600" cy="4767263"/>
          </a:xfrm>
        </p:spPr>
        <p:txBody>
          <a:bodyPr/>
          <a:lstStyle/>
          <a:p>
            <a:pPr marL="0" indent="0">
              <a:buNone/>
            </a:pPr>
            <a:endParaRPr lang="nl-BE" sz="4000" dirty="0"/>
          </a:p>
          <a:p>
            <a:pPr marL="0" indent="0" algn="ctr">
              <a:buNone/>
            </a:pPr>
            <a:endParaRPr lang="nl-BE" sz="4000" dirty="0"/>
          </a:p>
          <a:p>
            <a:pPr marL="0" indent="0" algn="ctr">
              <a:buNone/>
            </a:pPr>
            <a:r>
              <a:rPr lang="nl-BE" sz="4000" dirty="0"/>
              <a:t>Help NPPOs to prepare the dossiers for the EC regarding High Risk Plants:</a:t>
            </a:r>
          </a:p>
          <a:p>
            <a:pPr marL="0" indent="0" algn="ctr">
              <a:buNone/>
            </a:pPr>
            <a:r>
              <a:rPr lang="nl-BE" sz="4000" b="1" dirty="0"/>
              <a:t>	</a:t>
            </a:r>
            <a:r>
              <a:rPr lang="nl-BE" sz="4000" b="1" dirty="0">
                <a:solidFill>
                  <a:schemeClr val="accent1"/>
                </a:solidFill>
              </a:rPr>
              <a:t>How to prepare a pest list?</a:t>
            </a:r>
          </a:p>
        </p:txBody>
      </p:sp>
      <p:sp>
        <p:nvSpPr>
          <p:cNvPr id="3" name="Titel 2">
            <a:extLst>
              <a:ext uri="{FF2B5EF4-FFF2-40B4-BE49-F238E27FC236}">
                <a16:creationId xmlns:a16="http://schemas.microsoft.com/office/drawing/2014/main" id="{724B3563-FC54-2A48-A868-AD6BB455AF60}"/>
              </a:ext>
            </a:extLst>
          </p:cNvPr>
          <p:cNvSpPr>
            <a:spLocks noGrp="1"/>
          </p:cNvSpPr>
          <p:nvPr>
            <p:ph type="title"/>
          </p:nvPr>
        </p:nvSpPr>
        <p:spPr/>
        <p:txBody>
          <a:bodyPr/>
          <a:lstStyle/>
          <a:p>
            <a:r>
              <a:rPr lang="nl-BE"/>
              <a:t>Objective of this webinar</a:t>
            </a:r>
          </a:p>
        </p:txBody>
      </p:sp>
      <p:sp>
        <p:nvSpPr>
          <p:cNvPr id="4" name="TextBox 3">
            <a:extLst>
              <a:ext uri="{FF2B5EF4-FFF2-40B4-BE49-F238E27FC236}">
                <a16:creationId xmlns:a16="http://schemas.microsoft.com/office/drawing/2014/main" id="{C0E0496E-B403-438C-B94F-C572640277CE}"/>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11</a:t>
            </a:r>
          </a:p>
        </p:txBody>
      </p:sp>
    </p:spTree>
    <p:extLst>
      <p:ext uri="{BB962C8B-B14F-4D97-AF65-F5344CB8AC3E}">
        <p14:creationId xmlns:p14="http://schemas.microsoft.com/office/powerpoint/2010/main" val="83668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A1100C-895F-2B46-8925-83C5696A540E}"/>
              </a:ext>
            </a:extLst>
          </p:cNvPr>
          <p:cNvSpPr>
            <a:spLocks noGrp="1"/>
          </p:cNvSpPr>
          <p:nvPr>
            <p:ph sz="half" idx="2"/>
          </p:nvPr>
        </p:nvSpPr>
        <p:spPr>
          <a:xfrm>
            <a:off x="257453" y="1286806"/>
            <a:ext cx="12118019" cy="4773613"/>
          </a:xfrm>
        </p:spPr>
        <p:txBody>
          <a:bodyPr/>
          <a:lstStyle/>
          <a:p>
            <a:pPr marL="0" indent="0">
              <a:buNone/>
            </a:pPr>
            <a:r>
              <a:rPr lang="nl-BE">
                <a:solidFill>
                  <a:schemeClr val="accent1"/>
                </a:solidFill>
              </a:rPr>
              <a:t>How to compile a list of pests potentially associated with the commodity in a given country</a:t>
            </a:r>
          </a:p>
          <a:p>
            <a:pPr marL="0" indent="0">
              <a:buNone/>
            </a:pPr>
            <a:endParaRPr lang="nl-BE">
              <a:solidFill>
                <a:schemeClr val="accent1"/>
              </a:solidFill>
            </a:endParaRPr>
          </a:p>
          <a:p>
            <a:pPr lvl="2"/>
            <a:r>
              <a:rPr lang="nl-BE" sz="2800"/>
              <a:t>Insects and mites</a:t>
            </a:r>
          </a:p>
          <a:p>
            <a:pPr lvl="2"/>
            <a:r>
              <a:rPr lang="nl-BE" sz="2800"/>
              <a:t>Plant parasitic nematodes</a:t>
            </a:r>
          </a:p>
          <a:p>
            <a:pPr lvl="2"/>
            <a:r>
              <a:rPr lang="nl-BE" sz="2800"/>
              <a:t>Pathogenic fungi and bacteria</a:t>
            </a:r>
          </a:p>
          <a:p>
            <a:pPr lvl="2"/>
            <a:r>
              <a:rPr lang="nl-BE" sz="2800"/>
              <a:t>Viruses and phytoplasma</a:t>
            </a:r>
          </a:p>
          <a:p>
            <a:pPr lvl="2"/>
            <a:r>
              <a:rPr lang="nl-BE" sz="2800"/>
              <a:t>Any other organism posing a threat</a:t>
            </a:r>
          </a:p>
          <a:p>
            <a:pPr lvl="2">
              <a:buFont typeface="Arial" panose="020B0604020202020204" pitchFamily="34" charset="0"/>
              <a:buChar char="•"/>
            </a:pPr>
            <a:endParaRPr lang="nl-BE"/>
          </a:p>
          <a:p>
            <a:pPr lvl="1"/>
            <a:endParaRPr lang="nl-BE"/>
          </a:p>
        </p:txBody>
      </p:sp>
      <p:sp>
        <p:nvSpPr>
          <p:cNvPr id="4" name="Titel 3">
            <a:extLst>
              <a:ext uri="{FF2B5EF4-FFF2-40B4-BE49-F238E27FC236}">
                <a16:creationId xmlns:a16="http://schemas.microsoft.com/office/drawing/2014/main" id="{C5CEBEF4-424F-0C43-9517-E6FF2F80FB2B}"/>
              </a:ext>
            </a:extLst>
          </p:cNvPr>
          <p:cNvSpPr>
            <a:spLocks noGrp="1"/>
          </p:cNvSpPr>
          <p:nvPr>
            <p:ph type="title"/>
          </p:nvPr>
        </p:nvSpPr>
        <p:spPr/>
        <p:txBody>
          <a:bodyPr/>
          <a:lstStyle/>
          <a:p>
            <a:r>
              <a:rPr lang="nl-BE"/>
              <a:t>Objective of this webinar</a:t>
            </a:r>
          </a:p>
        </p:txBody>
      </p:sp>
      <p:pic>
        <p:nvPicPr>
          <p:cNvPr id="7" name="Graphic 6" descr="Bug">
            <a:extLst>
              <a:ext uri="{FF2B5EF4-FFF2-40B4-BE49-F238E27FC236}">
                <a16:creationId xmlns:a16="http://schemas.microsoft.com/office/drawing/2014/main" id="{2253D79B-CE31-4CBC-AC13-80567AF784E4}"/>
              </a:ext>
            </a:extLst>
          </p:cNvPr>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2413" y="5146019"/>
            <a:ext cx="914400" cy="914400"/>
          </a:xfrm>
          <a:prstGeom prst="rect">
            <a:avLst/>
          </a:prstGeom>
        </p:spPr>
      </p:pic>
      <p:pic>
        <p:nvPicPr>
          <p:cNvPr id="9" name="Graphic 8" descr="Beetle">
            <a:extLst>
              <a:ext uri="{FF2B5EF4-FFF2-40B4-BE49-F238E27FC236}">
                <a16:creationId xmlns:a16="http://schemas.microsoft.com/office/drawing/2014/main" id="{81545AE0-5CB0-4816-B612-B4B08CF438DE}"/>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9413" y="5146019"/>
            <a:ext cx="914400" cy="914400"/>
          </a:xfrm>
          <a:prstGeom prst="rect">
            <a:avLst/>
          </a:prstGeom>
        </p:spPr>
      </p:pic>
      <p:pic>
        <p:nvPicPr>
          <p:cNvPr id="11" name="Graphic 10" descr="Ladybug">
            <a:extLst>
              <a:ext uri="{FF2B5EF4-FFF2-40B4-BE49-F238E27FC236}">
                <a16:creationId xmlns:a16="http://schemas.microsoft.com/office/drawing/2014/main" id="{8B9F3D5C-9257-46D6-93F6-CD0F6E799D6A}"/>
              </a:ext>
            </a:extLst>
          </p:cNvPr>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790" y="5129691"/>
            <a:ext cx="914400" cy="914400"/>
          </a:xfrm>
          <a:prstGeom prst="rect">
            <a:avLst/>
          </a:prstGeom>
        </p:spPr>
      </p:pic>
      <p:pic>
        <p:nvPicPr>
          <p:cNvPr id="13" name="Graphic 12" descr="Grasshopper">
            <a:extLst>
              <a:ext uri="{FF2B5EF4-FFF2-40B4-BE49-F238E27FC236}">
                <a16:creationId xmlns:a16="http://schemas.microsoft.com/office/drawing/2014/main" id="{11B06D3E-AB19-43C2-80FF-00D50AD54FE7}"/>
              </a:ext>
            </a:extLst>
          </p:cNvPr>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812" y="5126672"/>
            <a:ext cx="914400" cy="914400"/>
          </a:xfrm>
          <a:prstGeom prst="rect">
            <a:avLst/>
          </a:prstGeom>
        </p:spPr>
      </p:pic>
      <p:pic>
        <p:nvPicPr>
          <p:cNvPr id="15" name="Graphic 14" descr="Caterpillar">
            <a:extLst>
              <a:ext uri="{FF2B5EF4-FFF2-40B4-BE49-F238E27FC236}">
                <a16:creationId xmlns:a16="http://schemas.microsoft.com/office/drawing/2014/main" id="{B493997D-F09A-4720-9510-376AB30D0B6F}"/>
              </a:ext>
            </a:extLst>
          </p:cNvPr>
          <p:cNvPicPr>
            <a:picLocks noChangeAspect="1"/>
          </p:cNvPicPr>
          <p:nvPr/>
        </p:nvPicPr>
        <p:blipFill>
          <a:blip r:embed="rId10">
            <a:alphaModFix amt="5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95816" y="5126672"/>
            <a:ext cx="914400" cy="914400"/>
          </a:xfrm>
          <a:prstGeom prst="rect">
            <a:avLst/>
          </a:prstGeom>
        </p:spPr>
      </p:pic>
      <p:pic>
        <p:nvPicPr>
          <p:cNvPr id="17" name="Graphic 16" descr="Bug under magnifying glass">
            <a:extLst>
              <a:ext uri="{FF2B5EF4-FFF2-40B4-BE49-F238E27FC236}">
                <a16:creationId xmlns:a16="http://schemas.microsoft.com/office/drawing/2014/main" id="{52808B70-9356-47BD-BA2F-6273C0DAC001}"/>
              </a:ext>
            </a:extLst>
          </p:cNvPr>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37680" y="5111219"/>
            <a:ext cx="914400" cy="914400"/>
          </a:xfrm>
          <a:prstGeom prst="rect">
            <a:avLst/>
          </a:prstGeom>
        </p:spPr>
      </p:pic>
      <p:sp>
        <p:nvSpPr>
          <p:cNvPr id="12" name="TextBox 11">
            <a:extLst>
              <a:ext uri="{FF2B5EF4-FFF2-40B4-BE49-F238E27FC236}">
                <a16:creationId xmlns:a16="http://schemas.microsoft.com/office/drawing/2014/main" id="{B5FB11AF-1443-4A42-9D52-C545A443F008}"/>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12</a:t>
            </a:r>
          </a:p>
        </p:txBody>
      </p:sp>
    </p:spTree>
    <p:extLst>
      <p:ext uri="{BB962C8B-B14F-4D97-AF65-F5344CB8AC3E}">
        <p14:creationId xmlns:p14="http://schemas.microsoft.com/office/powerpoint/2010/main" val="229067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CE1DC0-CED7-1A47-9515-73BE4391E0C1}"/>
              </a:ext>
            </a:extLst>
          </p:cNvPr>
          <p:cNvSpPr>
            <a:spLocks noGrp="1"/>
          </p:cNvSpPr>
          <p:nvPr>
            <p:ph sz="half" idx="1"/>
          </p:nvPr>
        </p:nvSpPr>
        <p:spPr>
          <a:xfrm>
            <a:off x="866273" y="1714069"/>
            <a:ext cx="10459453" cy="4773613"/>
          </a:xfrm>
        </p:spPr>
        <p:txBody>
          <a:bodyPr/>
          <a:lstStyle/>
          <a:p>
            <a:pPr marL="514350" indent="-514350">
              <a:buFont typeface="+mj-lt"/>
              <a:buAutoNum type="arabicPeriod"/>
            </a:pPr>
            <a:r>
              <a:rPr lang="nl-BE"/>
              <a:t>Dossiers are prepared at </a:t>
            </a:r>
            <a:r>
              <a:rPr lang="nl-BE" b="1" u="sng"/>
              <a:t>species level</a:t>
            </a:r>
          </a:p>
          <a:p>
            <a:pPr lvl="1"/>
            <a:r>
              <a:rPr lang="nl-BE"/>
              <a:t>Search for pests/diseases at species level</a:t>
            </a:r>
          </a:p>
          <a:p>
            <a:pPr lvl="1"/>
            <a:r>
              <a:rPr lang="nl-BE"/>
              <a:t>e.g. </a:t>
            </a:r>
            <a:r>
              <a:rPr lang="nl-BE" i="1"/>
              <a:t>Quercus robur</a:t>
            </a:r>
          </a:p>
          <a:p>
            <a:pPr marL="514350" indent="-514350">
              <a:buFont typeface="+mj-lt"/>
              <a:buAutoNum type="arabicPeriod"/>
            </a:pPr>
            <a:r>
              <a:rPr lang="nl-BE"/>
              <a:t>Might use search strategy proposed by EFSA</a:t>
            </a:r>
          </a:p>
          <a:p>
            <a:pPr marL="514350" indent="-514350">
              <a:buFont typeface="+mj-lt"/>
              <a:buAutoNum type="arabicPeriod"/>
            </a:pPr>
            <a:r>
              <a:rPr lang="nl-BE"/>
              <a:t>Search outputs</a:t>
            </a:r>
          </a:p>
          <a:p>
            <a:pPr lvl="1"/>
            <a:r>
              <a:rPr lang="nl-BE"/>
              <a:t>Give full reference to retrieved pest/diseases</a:t>
            </a:r>
          </a:p>
          <a:p>
            <a:pPr lvl="1"/>
            <a:r>
              <a:rPr lang="nl-BE"/>
              <a:t>Refer to the database where the info was found</a:t>
            </a:r>
          </a:p>
        </p:txBody>
      </p:sp>
      <p:sp>
        <p:nvSpPr>
          <p:cNvPr id="4" name="Titel 3">
            <a:extLst>
              <a:ext uri="{FF2B5EF4-FFF2-40B4-BE49-F238E27FC236}">
                <a16:creationId xmlns:a16="http://schemas.microsoft.com/office/drawing/2014/main" id="{7F3947BF-750D-8845-BBCD-CEDD9945F477}"/>
              </a:ext>
            </a:extLst>
          </p:cNvPr>
          <p:cNvSpPr>
            <a:spLocks noGrp="1"/>
          </p:cNvSpPr>
          <p:nvPr>
            <p:ph type="title"/>
          </p:nvPr>
        </p:nvSpPr>
        <p:spPr/>
        <p:txBody>
          <a:bodyPr/>
          <a:lstStyle/>
          <a:p>
            <a:r>
              <a:rPr lang="nl-BE"/>
              <a:t>Compiling a pest list</a:t>
            </a:r>
          </a:p>
        </p:txBody>
      </p:sp>
      <p:sp>
        <p:nvSpPr>
          <p:cNvPr id="5" name="TextBox 4">
            <a:extLst>
              <a:ext uri="{FF2B5EF4-FFF2-40B4-BE49-F238E27FC236}">
                <a16:creationId xmlns:a16="http://schemas.microsoft.com/office/drawing/2014/main" id="{FB0F237C-50CC-4103-ABC1-97065B665D2A}"/>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13</a:t>
            </a:r>
          </a:p>
        </p:txBody>
      </p:sp>
    </p:spTree>
    <p:extLst>
      <p:ext uri="{BB962C8B-B14F-4D97-AF65-F5344CB8AC3E}">
        <p14:creationId xmlns:p14="http://schemas.microsoft.com/office/powerpoint/2010/main" val="40565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2AE4AA-36B9-8745-A8D2-92456A0DC6E4}"/>
              </a:ext>
            </a:extLst>
          </p:cNvPr>
          <p:cNvSpPr>
            <a:spLocks noGrp="1"/>
          </p:cNvSpPr>
          <p:nvPr>
            <p:ph sz="half" idx="1"/>
          </p:nvPr>
        </p:nvSpPr>
        <p:spPr>
          <a:xfrm>
            <a:off x="862301" y="2308135"/>
            <a:ext cx="5728042" cy="2964038"/>
          </a:xfrm>
        </p:spPr>
        <p:txBody>
          <a:bodyPr/>
          <a:lstStyle/>
          <a:p>
            <a:r>
              <a:rPr lang="nl-BE" dirty="0"/>
              <a:t>Access to commercial databases e.g.:</a:t>
            </a:r>
          </a:p>
          <a:p>
            <a:pPr lvl="1"/>
            <a:r>
              <a:rPr lang="nl-BE" dirty="0"/>
              <a:t>EPPO Global Database</a:t>
            </a:r>
          </a:p>
          <a:p>
            <a:pPr lvl="1"/>
            <a:r>
              <a:rPr lang="nl-BE" dirty="0"/>
              <a:t>CAB Abstracts</a:t>
            </a:r>
          </a:p>
          <a:p>
            <a:pPr lvl="1"/>
            <a:r>
              <a:rPr lang="nl-BE" dirty="0"/>
              <a:t>CABI CPC</a:t>
            </a:r>
          </a:p>
          <a:p>
            <a:pPr lvl="1"/>
            <a:r>
              <a:rPr lang="nl-BE" dirty="0"/>
              <a:t>Web of Science</a:t>
            </a:r>
          </a:p>
          <a:p>
            <a:pPr lvl="1"/>
            <a:r>
              <a:rPr lang="nl-BE" dirty="0"/>
              <a:t>Scopus</a:t>
            </a:r>
          </a:p>
        </p:txBody>
      </p:sp>
      <p:sp>
        <p:nvSpPr>
          <p:cNvPr id="3" name="Tijdelijke aanduiding voor inhoud 2">
            <a:extLst>
              <a:ext uri="{FF2B5EF4-FFF2-40B4-BE49-F238E27FC236}">
                <a16:creationId xmlns:a16="http://schemas.microsoft.com/office/drawing/2014/main" id="{E95AC0C7-DE22-8544-A255-E4C380290603}"/>
              </a:ext>
            </a:extLst>
          </p:cNvPr>
          <p:cNvSpPr>
            <a:spLocks noGrp="1"/>
          </p:cNvSpPr>
          <p:nvPr>
            <p:ph sz="half" idx="2"/>
          </p:nvPr>
        </p:nvSpPr>
        <p:spPr>
          <a:xfrm>
            <a:off x="6274685" y="2308135"/>
            <a:ext cx="6395616" cy="2964038"/>
          </a:xfrm>
        </p:spPr>
        <p:txBody>
          <a:bodyPr/>
          <a:lstStyle/>
          <a:p>
            <a:r>
              <a:rPr lang="nl-BE" dirty="0"/>
              <a:t>No acces to commercial databases:</a:t>
            </a:r>
          </a:p>
          <a:p>
            <a:r>
              <a:rPr lang="nl-BE" sz="2400" dirty="0"/>
              <a:t>Use of free databases</a:t>
            </a:r>
          </a:p>
          <a:p>
            <a:pPr lvl="1"/>
            <a:r>
              <a:rPr lang="nl-BE" dirty="0"/>
              <a:t>EPPO Global Database</a:t>
            </a:r>
          </a:p>
          <a:p>
            <a:pPr lvl="1"/>
            <a:r>
              <a:rPr lang="nl-BE" dirty="0"/>
              <a:t>Google scholar</a:t>
            </a:r>
          </a:p>
          <a:p>
            <a:pPr lvl="1"/>
            <a:r>
              <a:rPr lang="nl-BE" dirty="0"/>
              <a:t>Open databases</a:t>
            </a:r>
          </a:p>
          <a:p>
            <a:pPr lvl="1"/>
            <a:r>
              <a:rPr lang="nl-BE" dirty="0"/>
              <a:t>PubMed</a:t>
            </a:r>
          </a:p>
          <a:p>
            <a:pPr lvl="1"/>
            <a:endParaRPr lang="nl-BE" dirty="0"/>
          </a:p>
          <a:p>
            <a:pPr>
              <a:buFont typeface="Arial" panose="020B0604020202020204" pitchFamily="34" charset="0"/>
              <a:buChar char="•"/>
            </a:pPr>
            <a:endParaRPr lang="nl-BE" dirty="0"/>
          </a:p>
        </p:txBody>
      </p:sp>
      <p:sp>
        <p:nvSpPr>
          <p:cNvPr id="4" name="Titel 3">
            <a:extLst>
              <a:ext uri="{FF2B5EF4-FFF2-40B4-BE49-F238E27FC236}">
                <a16:creationId xmlns:a16="http://schemas.microsoft.com/office/drawing/2014/main" id="{091DB886-B984-BB4F-B3C9-5A161DE1D35A}"/>
              </a:ext>
            </a:extLst>
          </p:cNvPr>
          <p:cNvSpPr>
            <a:spLocks noGrp="1"/>
          </p:cNvSpPr>
          <p:nvPr>
            <p:ph type="title"/>
          </p:nvPr>
        </p:nvSpPr>
        <p:spPr/>
        <p:txBody>
          <a:bodyPr/>
          <a:lstStyle/>
          <a:p>
            <a:r>
              <a:rPr lang="nl-BE"/>
              <a:t>Compiling a pest list</a:t>
            </a:r>
          </a:p>
        </p:txBody>
      </p:sp>
      <p:sp>
        <p:nvSpPr>
          <p:cNvPr id="5" name="Tekstvak 4">
            <a:extLst>
              <a:ext uri="{FF2B5EF4-FFF2-40B4-BE49-F238E27FC236}">
                <a16:creationId xmlns:a16="http://schemas.microsoft.com/office/drawing/2014/main" id="{63B5543C-84B9-FE44-B595-4F81FFF6E703}"/>
              </a:ext>
            </a:extLst>
          </p:cNvPr>
          <p:cNvSpPr txBox="1"/>
          <p:nvPr/>
        </p:nvSpPr>
        <p:spPr>
          <a:xfrm>
            <a:off x="679421" y="1298924"/>
            <a:ext cx="7507705" cy="646331"/>
          </a:xfrm>
          <a:prstGeom prst="rect">
            <a:avLst/>
          </a:prstGeom>
          <a:noFill/>
        </p:spPr>
        <p:txBody>
          <a:bodyPr wrap="square" rtlCol="0">
            <a:spAutoFit/>
          </a:bodyPr>
          <a:lstStyle/>
          <a:p>
            <a:r>
              <a:rPr lang="nl-BE" sz="3600">
                <a:solidFill>
                  <a:schemeClr val="tx1">
                    <a:lumMod val="50000"/>
                    <a:lumOff val="50000"/>
                  </a:schemeClr>
                </a:solidFill>
              </a:rPr>
              <a:t>Under two possible scenarios:</a:t>
            </a:r>
          </a:p>
        </p:txBody>
      </p:sp>
      <p:sp>
        <p:nvSpPr>
          <p:cNvPr id="6" name="TextBox 5">
            <a:extLst>
              <a:ext uri="{FF2B5EF4-FFF2-40B4-BE49-F238E27FC236}">
                <a16:creationId xmlns:a16="http://schemas.microsoft.com/office/drawing/2014/main" id="{A6340E8A-12BE-48A4-9D1C-082864CEE530}"/>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14</a:t>
            </a:r>
          </a:p>
        </p:txBody>
      </p:sp>
    </p:spTree>
    <p:extLst>
      <p:ext uri="{BB962C8B-B14F-4D97-AF65-F5344CB8AC3E}">
        <p14:creationId xmlns:p14="http://schemas.microsoft.com/office/powerpoint/2010/main" val="416227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3EBB3-F83B-4F62-BD83-614A08492288}"/>
              </a:ext>
            </a:extLst>
          </p:cNvPr>
          <p:cNvSpPr>
            <a:spLocks noGrp="1"/>
          </p:cNvSpPr>
          <p:nvPr>
            <p:ph sz="half" idx="1"/>
          </p:nvPr>
        </p:nvSpPr>
        <p:spPr>
          <a:xfrm>
            <a:off x="266331" y="1385594"/>
            <a:ext cx="11191378" cy="4773613"/>
          </a:xfrm>
        </p:spPr>
        <p:txBody>
          <a:bodyPr anchor="t"/>
          <a:lstStyle/>
          <a:p>
            <a:pPr marL="0" indent="0">
              <a:buNone/>
            </a:pPr>
            <a:r>
              <a:rPr lang="es-ES" dirty="0" err="1">
                <a:latin typeface="Verdana"/>
                <a:ea typeface="Verdana"/>
                <a:cs typeface="Verdana"/>
              </a:rPr>
              <a:t>Some</a:t>
            </a:r>
            <a:r>
              <a:rPr lang="es-ES" dirty="0">
                <a:latin typeface="Verdana"/>
                <a:ea typeface="Verdana"/>
                <a:cs typeface="Verdana"/>
              </a:rPr>
              <a:t> </a:t>
            </a:r>
            <a:r>
              <a:rPr lang="es-ES" dirty="0" err="1">
                <a:latin typeface="Verdana"/>
                <a:ea typeface="Verdana"/>
                <a:cs typeface="Verdana"/>
              </a:rPr>
              <a:t>examples</a:t>
            </a:r>
            <a:r>
              <a:rPr lang="es-ES" dirty="0">
                <a:latin typeface="Verdana"/>
                <a:ea typeface="Verdana"/>
                <a:cs typeface="Verdana"/>
              </a:rPr>
              <a:t> </a:t>
            </a:r>
            <a:r>
              <a:rPr lang="es-ES" dirty="0" err="1">
                <a:latin typeface="Verdana"/>
                <a:ea typeface="Verdana"/>
                <a:cs typeface="Verdana"/>
              </a:rPr>
              <a:t>of</a:t>
            </a:r>
            <a:r>
              <a:rPr lang="es-ES" dirty="0">
                <a:latin typeface="Verdana"/>
                <a:ea typeface="Verdana"/>
                <a:cs typeface="Verdana"/>
              </a:rPr>
              <a:t> </a:t>
            </a:r>
            <a:r>
              <a:rPr lang="es-ES" dirty="0" err="1">
                <a:latin typeface="Verdana"/>
                <a:ea typeface="Verdana"/>
                <a:cs typeface="Verdana"/>
              </a:rPr>
              <a:t>potential</a:t>
            </a:r>
            <a:r>
              <a:rPr lang="es-ES" dirty="0">
                <a:latin typeface="Verdana"/>
                <a:ea typeface="Verdana"/>
                <a:cs typeface="Verdana"/>
              </a:rPr>
              <a:t> </a:t>
            </a:r>
            <a:r>
              <a:rPr lang="es-ES" dirty="0" err="1">
                <a:latin typeface="Verdana"/>
                <a:ea typeface="Verdana"/>
                <a:cs typeface="Verdana"/>
              </a:rPr>
              <a:t>search</a:t>
            </a:r>
            <a:r>
              <a:rPr lang="es-ES" dirty="0">
                <a:latin typeface="Verdana"/>
                <a:ea typeface="Verdana"/>
                <a:cs typeface="Verdana"/>
              </a:rPr>
              <a:t> </a:t>
            </a:r>
            <a:r>
              <a:rPr lang="es-ES" dirty="0" err="1">
                <a:latin typeface="Verdana"/>
                <a:ea typeface="Verdana"/>
                <a:cs typeface="Verdana"/>
              </a:rPr>
              <a:t>strings</a:t>
            </a:r>
            <a:r>
              <a:rPr lang="es-ES" dirty="0">
                <a:latin typeface="Verdana"/>
                <a:ea typeface="Verdana"/>
                <a:cs typeface="Verdana"/>
              </a:rPr>
              <a:t>:</a:t>
            </a: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a:t>
            </a:r>
            <a:r>
              <a:rPr lang="es-ES" dirty="0" err="1">
                <a:latin typeface="Verdana"/>
                <a:ea typeface="Verdana"/>
                <a:cs typeface="Verdana"/>
              </a:rPr>
              <a:t>insect</a:t>
            </a:r>
            <a:r>
              <a:rPr lang="es-ES" dirty="0">
                <a:latin typeface="Verdana"/>
                <a:ea typeface="Verdana"/>
                <a:cs typeface="Verdana"/>
              </a:rPr>
              <a:t> </a:t>
            </a:r>
            <a:r>
              <a:rPr lang="es-ES" dirty="0" err="1">
                <a:latin typeface="Verdana"/>
                <a:ea typeface="Verdana"/>
                <a:cs typeface="Verdana"/>
              </a:rPr>
              <a:t>pests</a:t>
            </a:r>
            <a:r>
              <a:rPr lang="es-ES" dirty="0">
                <a:latin typeface="Verdana"/>
                <a:ea typeface="Verdana"/>
                <a:cs typeface="Verdana"/>
              </a:rPr>
              <a:t> </a:t>
            </a: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mites </a:t>
            </a: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a:t>
            </a:r>
            <a:r>
              <a:rPr lang="es-ES" dirty="0" err="1">
                <a:latin typeface="Verdana"/>
                <a:ea typeface="Verdana"/>
                <a:cs typeface="Verdana"/>
              </a:rPr>
              <a:t>diseases</a:t>
            </a:r>
            <a:endParaRPr lang="es-ES" dirty="0"/>
          </a:p>
          <a:p>
            <a:pPr marL="0" indent="0">
              <a:buNone/>
            </a:pPr>
            <a:r>
              <a:rPr lang="es-ES" i="1" dirty="0">
                <a:latin typeface="Verdana"/>
                <a:ea typeface="Verdana"/>
                <a:cs typeface="Verdana"/>
              </a:rPr>
              <a:t>	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a:t>
            </a:r>
            <a:r>
              <a:rPr lang="es-ES" i="1" dirty="0">
                <a:latin typeface="Verdana"/>
                <a:ea typeface="Verdana"/>
                <a:cs typeface="Verdana"/>
              </a:rPr>
              <a:t> </a:t>
            </a:r>
            <a:r>
              <a:rPr lang="es-ES" dirty="0" err="1">
                <a:latin typeface="Verdana"/>
                <a:ea typeface="Verdana"/>
                <a:cs typeface="Verdana"/>
              </a:rPr>
              <a:t>pathogenic</a:t>
            </a:r>
            <a:r>
              <a:rPr lang="es-ES" dirty="0">
                <a:latin typeface="Verdana"/>
                <a:ea typeface="Verdana"/>
                <a:cs typeface="Verdana"/>
              </a:rPr>
              <a:t> </a:t>
            </a:r>
            <a:r>
              <a:rPr lang="es-ES" dirty="0" err="1">
                <a:latin typeface="Verdana"/>
                <a:ea typeface="Verdana"/>
                <a:cs typeface="Verdana"/>
              </a:rPr>
              <a:t>fungi</a:t>
            </a:r>
            <a:endParaRPr lang="es-ES" dirty="0">
              <a:latin typeface="Verdana"/>
              <a:ea typeface="Verdana"/>
              <a:cs typeface="Verdana"/>
            </a:endParaRP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a:t>
            </a:r>
            <a:r>
              <a:rPr lang="es-ES" dirty="0" err="1">
                <a:latin typeface="Verdana"/>
                <a:ea typeface="Verdana"/>
                <a:cs typeface="Verdana"/>
              </a:rPr>
              <a:t>pathogenic</a:t>
            </a:r>
            <a:r>
              <a:rPr lang="es-ES" dirty="0">
                <a:latin typeface="Verdana"/>
                <a:ea typeface="Verdana"/>
                <a:cs typeface="Verdana"/>
              </a:rPr>
              <a:t> bacteria</a:t>
            </a: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a:t>
            </a:r>
            <a:r>
              <a:rPr lang="es-ES" dirty="0" err="1">
                <a:latin typeface="Verdana"/>
                <a:ea typeface="Verdana"/>
                <a:cs typeface="Verdana"/>
              </a:rPr>
              <a:t>viruses</a:t>
            </a:r>
            <a:endParaRPr lang="es-ES" dirty="0">
              <a:latin typeface="Verdana"/>
              <a:ea typeface="Verdana"/>
              <a:cs typeface="Verdana"/>
            </a:endParaRPr>
          </a:p>
          <a:p>
            <a:pPr marL="0" indent="0">
              <a:buNone/>
            </a:pPr>
            <a:r>
              <a:rPr lang="es-ES" dirty="0">
                <a:latin typeface="Verdana"/>
                <a:ea typeface="Verdana"/>
                <a:cs typeface="Verdana"/>
              </a:rPr>
              <a:t>	</a:t>
            </a:r>
            <a:r>
              <a:rPr lang="es-ES" i="1" dirty="0">
                <a:latin typeface="Verdana"/>
                <a:ea typeface="Verdana"/>
                <a:cs typeface="Verdana"/>
              </a:rPr>
              <a:t>Quercus </a:t>
            </a:r>
            <a:r>
              <a:rPr lang="es-ES" i="1" dirty="0" err="1">
                <a:latin typeface="Verdana"/>
                <a:ea typeface="Verdana"/>
                <a:cs typeface="Verdana"/>
              </a:rPr>
              <a:t>robur</a:t>
            </a:r>
            <a:r>
              <a:rPr lang="es-ES" i="1" dirty="0">
                <a:latin typeface="Verdana"/>
                <a:ea typeface="Verdana"/>
                <a:cs typeface="Verdana"/>
              </a:rPr>
              <a:t> </a:t>
            </a:r>
            <a:r>
              <a:rPr lang="es-ES" dirty="0">
                <a:latin typeface="Verdana"/>
                <a:ea typeface="Verdana"/>
                <a:cs typeface="Verdana"/>
              </a:rPr>
              <a:t>AND </a:t>
            </a:r>
            <a:r>
              <a:rPr lang="es-ES" dirty="0" err="1">
                <a:latin typeface="Verdana"/>
                <a:ea typeface="Verdana"/>
                <a:cs typeface="Verdana"/>
              </a:rPr>
              <a:t>insect</a:t>
            </a:r>
            <a:r>
              <a:rPr lang="es-ES" dirty="0">
                <a:latin typeface="Verdana"/>
                <a:ea typeface="Verdana"/>
                <a:cs typeface="Verdana"/>
              </a:rPr>
              <a:t> </a:t>
            </a:r>
            <a:r>
              <a:rPr lang="es-ES" dirty="0" err="1">
                <a:latin typeface="Verdana"/>
                <a:ea typeface="Verdana"/>
                <a:cs typeface="Verdana"/>
              </a:rPr>
              <a:t>pests</a:t>
            </a:r>
            <a:r>
              <a:rPr lang="es-ES" dirty="0">
                <a:latin typeface="Verdana"/>
                <a:ea typeface="Verdana"/>
                <a:cs typeface="Verdana"/>
              </a:rPr>
              <a:t> AND Country/</a:t>
            </a:r>
            <a:r>
              <a:rPr lang="es-ES" dirty="0" err="1">
                <a:latin typeface="Verdana"/>
                <a:ea typeface="Verdana"/>
                <a:cs typeface="Verdana"/>
              </a:rPr>
              <a:t>Region</a:t>
            </a:r>
            <a:endParaRPr lang="es-ES" dirty="0">
              <a:latin typeface="Verdana"/>
              <a:ea typeface="Verdana"/>
              <a:cs typeface="Verdana"/>
            </a:endParaRPr>
          </a:p>
          <a:p>
            <a:pPr marL="0" indent="0">
              <a:buNone/>
            </a:pPr>
            <a:r>
              <a:rPr lang="es-ES" dirty="0">
                <a:latin typeface="Verdana"/>
                <a:ea typeface="Verdana"/>
                <a:cs typeface="Verdana"/>
              </a:rPr>
              <a:t>	(</a:t>
            </a:r>
            <a:r>
              <a:rPr lang="es-ES" dirty="0" err="1">
                <a:latin typeface="Verdana"/>
                <a:ea typeface="Verdana"/>
                <a:cs typeface="Verdana"/>
              </a:rPr>
              <a:t>You</a:t>
            </a:r>
            <a:r>
              <a:rPr lang="es-ES" dirty="0">
                <a:latin typeface="Verdana"/>
                <a:ea typeface="Verdana"/>
                <a:cs typeface="Verdana"/>
              </a:rPr>
              <a:t> </a:t>
            </a:r>
            <a:r>
              <a:rPr lang="es-ES" dirty="0" err="1">
                <a:latin typeface="Verdana"/>
                <a:ea typeface="Verdana"/>
                <a:cs typeface="Verdana"/>
              </a:rPr>
              <a:t>may</a:t>
            </a:r>
            <a:r>
              <a:rPr lang="es-ES" dirty="0">
                <a:latin typeface="Verdana"/>
                <a:ea typeface="Verdana"/>
                <a:cs typeface="Verdana"/>
              </a:rPr>
              <a:t> </a:t>
            </a:r>
            <a:r>
              <a:rPr lang="es-ES" dirty="0" err="1">
                <a:latin typeface="Verdana"/>
                <a:ea typeface="Verdana"/>
                <a:cs typeface="Verdana"/>
              </a:rPr>
              <a:t>consider</a:t>
            </a:r>
            <a:r>
              <a:rPr lang="es-ES" dirty="0">
                <a:latin typeface="Verdana"/>
                <a:ea typeface="Verdana"/>
                <a:cs typeface="Verdana"/>
              </a:rPr>
              <a:t> </a:t>
            </a:r>
            <a:r>
              <a:rPr lang="es-ES" dirty="0" err="1">
                <a:latin typeface="Verdana"/>
                <a:ea typeface="Verdana"/>
                <a:cs typeface="Verdana"/>
              </a:rPr>
              <a:t>narrowing</a:t>
            </a:r>
            <a:r>
              <a:rPr lang="es-ES" dirty="0">
                <a:latin typeface="Verdana"/>
                <a:ea typeface="Verdana"/>
                <a:cs typeface="Verdana"/>
              </a:rPr>
              <a:t> </a:t>
            </a:r>
            <a:r>
              <a:rPr lang="es-ES" dirty="0" err="1">
                <a:latin typeface="Verdana"/>
                <a:ea typeface="Verdana"/>
                <a:cs typeface="Verdana"/>
              </a:rPr>
              <a:t>your</a:t>
            </a:r>
            <a:r>
              <a:rPr lang="es-ES" dirty="0">
                <a:latin typeface="Verdana"/>
                <a:ea typeface="Verdana"/>
                <a:cs typeface="Verdana"/>
              </a:rPr>
              <a:t> </a:t>
            </a:r>
            <a:r>
              <a:rPr lang="es-ES" dirty="0" err="1">
                <a:latin typeface="Verdana"/>
                <a:ea typeface="Verdana"/>
                <a:cs typeface="Verdana"/>
              </a:rPr>
              <a:t>search</a:t>
            </a:r>
            <a:r>
              <a:rPr lang="es-ES" dirty="0">
                <a:latin typeface="Verdana"/>
                <a:ea typeface="Verdana"/>
                <a:cs typeface="Verdana"/>
              </a:rPr>
              <a:t> </a:t>
            </a:r>
            <a:r>
              <a:rPr lang="es-ES" dirty="0" err="1">
                <a:latin typeface="Verdana"/>
                <a:ea typeface="Verdana"/>
                <a:cs typeface="Verdana"/>
              </a:rPr>
              <a:t>to</a:t>
            </a:r>
            <a:r>
              <a:rPr lang="es-ES" dirty="0">
                <a:latin typeface="Verdana"/>
                <a:ea typeface="Verdana"/>
                <a:cs typeface="Verdana"/>
              </a:rPr>
              <a:t> a </a:t>
            </a:r>
            <a:r>
              <a:rPr lang="es-ES" dirty="0" err="1">
                <a:latin typeface="Verdana"/>
                <a:ea typeface="Verdana"/>
                <a:cs typeface="Verdana"/>
              </a:rPr>
              <a:t>certain</a:t>
            </a:r>
            <a:r>
              <a:rPr lang="es-ES" dirty="0">
                <a:latin typeface="Verdana"/>
                <a:ea typeface="Verdana"/>
                <a:cs typeface="Verdana"/>
              </a:rPr>
              <a:t> 	country </a:t>
            </a:r>
            <a:r>
              <a:rPr lang="es-ES" dirty="0" err="1">
                <a:latin typeface="Verdana"/>
                <a:ea typeface="Verdana"/>
                <a:cs typeface="Verdana"/>
              </a:rPr>
              <a:t>or</a:t>
            </a:r>
            <a:r>
              <a:rPr lang="es-ES" dirty="0">
                <a:latin typeface="Verdana"/>
                <a:ea typeface="Verdana"/>
                <a:cs typeface="Verdana"/>
              </a:rPr>
              <a:t> </a:t>
            </a:r>
            <a:r>
              <a:rPr lang="es-ES" dirty="0" err="1">
                <a:latin typeface="Verdana"/>
                <a:ea typeface="Verdana"/>
                <a:cs typeface="Verdana"/>
              </a:rPr>
              <a:t>region</a:t>
            </a:r>
            <a:r>
              <a:rPr lang="es-ES" dirty="0">
                <a:latin typeface="Verdana"/>
                <a:ea typeface="Verdana"/>
                <a:cs typeface="Verdana"/>
              </a:rPr>
              <a:t>)</a:t>
            </a:r>
          </a:p>
          <a:p>
            <a:pPr marL="0" indent="0">
              <a:buNone/>
            </a:pPr>
            <a:endParaRPr lang="es-ES" dirty="0">
              <a:latin typeface="Verdana"/>
              <a:ea typeface="Verdana"/>
              <a:cs typeface="Verdana"/>
            </a:endParaRPr>
          </a:p>
          <a:p>
            <a:pPr marL="0" indent="0">
              <a:buNone/>
            </a:pPr>
            <a:r>
              <a:rPr lang="es-ES" dirty="0"/>
              <a:t>	</a:t>
            </a:r>
            <a:endParaRPr lang="en-GB" dirty="0"/>
          </a:p>
        </p:txBody>
      </p:sp>
      <p:sp>
        <p:nvSpPr>
          <p:cNvPr id="4" name="Title 3">
            <a:extLst>
              <a:ext uri="{FF2B5EF4-FFF2-40B4-BE49-F238E27FC236}">
                <a16:creationId xmlns:a16="http://schemas.microsoft.com/office/drawing/2014/main" id="{CF8E8456-C8F1-48E7-B6F2-17584C748747}"/>
              </a:ext>
            </a:extLst>
          </p:cNvPr>
          <p:cNvSpPr>
            <a:spLocks noGrp="1"/>
          </p:cNvSpPr>
          <p:nvPr>
            <p:ph type="title"/>
          </p:nvPr>
        </p:nvSpPr>
        <p:spPr/>
        <p:txBody>
          <a:bodyPr/>
          <a:lstStyle/>
          <a:p>
            <a:r>
              <a:rPr lang="nl-BE"/>
              <a:t>Compiling a pest list</a:t>
            </a:r>
            <a:endParaRPr lang="en-GB"/>
          </a:p>
        </p:txBody>
      </p:sp>
      <p:sp>
        <p:nvSpPr>
          <p:cNvPr id="5" name="TextBox 4">
            <a:extLst>
              <a:ext uri="{FF2B5EF4-FFF2-40B4-BE49-F238E27FC236}">
                <a16:creationId xmlns:a16="http://schemas.microsoft.com/office/drawing/2014/main" id="{96B13DFD-46CF-42A6-A069-58D2575BC690}"/>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15</a:t>
            </a:r>
          </a:p>
        </p:txBody>
      </p:sp>
    </p:spTree>
    <p:extLst>
      <p:ext uri="{BB962C8B-B14F-4D97-AF65-F5344CB8AC3E}">
        <p14:creationId xmlns:p14="http://schemas.microsoft.com/office/powerpoint/2010/main" val="289245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51A153AF-8ED5-1A4C-A1CD-65747B249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 y="1053319"/>
            <a:ext cx="10240200" cy="5804681"/>
          </a:xfrm>
          <a:prstGeom prst="rect">
            <a:avLst/>
          </a:prstGeom>
        </p:spPr>
      </p:pic>
      <p:sp>
        <p:nvSpPr>
          <p:cNvPr id="7" name="Title 3">
            <a:extLst>
              <a:ext uri="{FF2B5EF4-FFF2-40B4-BE49-F238E27FC236}">
                <a16:creationId xmlns:a16="http://schemas.microsoft.com/office/drawing/2014/main" id="{ED3BCEFB-D270-4C06-98BE-8F2DF8A1D689}"/>
              </a:ext>
            </a:extLst>
          </p:cNvPr>
          <p:cNvSpPr>
            <a:spLocks noGrp="1"/>
          </p:cNvSpPr>
          <p:nvPr>
            <p:ph type="title"/>
          </p:nvPr>
        </p:nvSpPr>
        <p:spPr>
          <a:xfrm>
            <a:off x="384000" y="64800"/>
            <a:ext cx="10240200" cy="894050"/>
          </a:xfrm>
        </p:spPr>
        <p:txBody>
          <a:bodyPr/>
          <a:lstStyle/>
          <a:p>
            <a:r>
              <a:rPr lang="nl-BE"/>
              <a:t>Compiling a pest list</a:t>
            </a:r>
            <a:endParaRPr lang="en-GB"/>
          </a:p>
        </p:txBody>
      </p:sp>
      <p:sp>
        <p:nvSpPr>
          <p:cNvPr id="4" name="TextBox 3">
            <a:extLst>
              <a:ext uri="{FF2B5EF4-FFF2-40B4-BE49-F238E27FC236}">
                <a16:creationId xmlns:a16="http://schemas.microsoft.com/office/drawing/2014/main" id="{9B27FD3A-969B-4EED-A24F-1941777DEE44}"/>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16</a:t>
            </a:r>
          </a:p>
        </p:txBody>
      </p:sp>
      <p:sp>
        <p:nvSpPr>
          <p:cNvPr id="2" name="TextBox 1">
            <a:extLst>
              <a:ext uri="{FF2B5EF4-FFF2-40B4-BE49-F238E27FC236}">
                <a16:creationId xmlns:a16="http://schemas.microsoft.com/office/drawing/2014/main" id="{2AA22E5F-BCCA-46C7-AAC2-A2870C746D7F}"/>
              </a:ext>
            </a:extLst>
          </p:cNvPr>
          <p:cNvSpPr txBox="1"/>
          <p:nvPr/>
        </p:nvSpPr>
        <p:spPr>
          <a:xfrm>
            <a:off x="7993937" y="6281384"/>
            <a:ext cx="3291363" cy="369332"/>
          </a:xfrm>
          <a:prstGeom prst="rect">
            <a:avLst/>
          </a:prstGeom>
          <a:solidFill>
            <a:schemeClr val="bg1"/>
          </a:solidFill>
          <a:ln>
            <a:solidFill>
              <a:schemeClr val="tx1"/>
            </a:solidFill>
          </a:ln>
        </p:spPr>
        <p:txBody>
          <a:bodyPr wrap="square" rtlCol="0">
            <a:spAutoFit/>
          </a:bodyPr>
          <a:lstStyle/>
          <a:p>
            <a:r>
              <a:rPr lang="en-GB">
                <a:hlinkClick r:id="rId2"/>
              </a:rPr>
              <a:t>Go to https://gd.eppo.int/</a:t>
            </a:r>
            <a:endParaRPr lang="en-GB"/>
          </a:p>
        </p:txBody>
      </p:sp>
    </p:spTree>
    <p:extLst>
      <p:ext uri="{BB962C8B-B14F-4D97-AF65-F5344CB8AC3E}">
        <p14:creationId xmlns:p14="http://schemas.microsoft.com/office/powerpoint/2010/main" val="232893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AF749-85AF-4ACE-B5E7-AF866A7D0DFE}"/>
              </a:ext>
            </a:extLst>
          </p:cNvPr>
          <p:cNvSpPr txBox="1"/>
          <p:nvPr/>
        </p:nvSpPr>
        <p:spPr>
          <a:xfrm>
            <a:off x="656056" y="1062225"/>
            <a:ext cx="11692963" cy="1569660"/>
          </a:xfrm>
          <a:prstGeom prst="rect">
            <a:avLst/>
          </a:prstGeom>
          <a:noFill/>
        </p:spPr>
        <p:txBody>
          <a:bodyPr wrap="square" rtlCol="0">
            <a:spAutoFit/>
          </a:bodyPr>
          <a:lstStyle/>
          <a:p>
            <a:r>
              <a:rPr lang="en-US" sz="2400">
                <a:solidFill>
                  <a:schemeClr val="tx1">
                    <a:lumMod val="50000"/>
                    <a:lumOff val="50000"/>
                  </a:schemeClr>
                </a:solidFill>
              </a:rPr>
              <a:t>1. Search by plant species name or EPPO code</a:t>
            </a:r>
          </a:p>
          <a:p>
            <a:r>
              <a:rPr lang="en-US" sz="2400">
                <a:solidFill>
                  <a:schemeClr val="tx1">
                    <a:lumMod val="50000"/>
                    <a:lumOff val="50000"/>
                  </a:schemeClr>
                </a:solidFill>
              </a:rPr>
              <a:t>2. Go to the list of pests associated to that species</a:t>
            </a:r>
          </a:p>
          <a:p>
            <a:r>
              <a:rPr lang="en-US" sz="2400">
                <a:solidFill>
                  <a:schemeClr val="tx1">
                    <a:lumMod val="50000"/>
                    <a:lumOff val="50000"/>
                  </a:schemeClr>
                </a:solidFill>
              </a:rPr>
              <a:t>3. Retrieve pests and diseases</a:t>
            </a:r>
          </a:p>
          <a:p>
            <a:endParaRPr lang="en-GB" sz="2400"/>
          </a:p>
        </p:txBody>
      </p:sp>
      <p:pic>
        <p:nvPicPr>
          <p:cNvPr id="6" name="Picture 5">
            <a:hlinkClick r:id="rId3"/>
            <a:extLst>
              <a:ext uri="{FF2B5EF4-FFF2-40B4-BE49-F238E27FC236}">
                <a16:creationId xmlns:a16="http://schemas.microsoft.com/office/drawing/2014/main" id="{5E9CED6C-3866-4FB6-AF43-FBFEC8263D3E}"/>
              </a:ext>
            </a:extLst>
          </p:cNvPr>
          <p:cNvPicPr>
            <a:picLocks noChangeAspect="1"/>
          </p:cNvPicPr>
          <p:nvPr/>
        </p:nvPicPr>
        <p:blipFill rotWithShape="1">
          <a:blip r:embed="rId4"/>
          <a:srcRect t="8957" r="23010" b="25345"/>
          <a:stretch/>
        </p:blipFill>
        <p:spPr>
          <a:xfrm>
            <a:off x="1237604" y="2454464"/>
            <a:ext cx="9386596" cy="4338736"/>
          </a:xfrm>
          <a:prstGeom prst="rect">
            <a:avLst/>
          </a:prstGeom>
        </p:spPr>
      </p:pic>
      <p:sp>
        <p:nvSpPr>
          <p:cNvPr id="5" name="TextBox 4">
            <a:extLst>
              <a:ext uri="{FF2B5EF4-FFF2-40B4-BE49-F238E27FC236}">
                <a16:creationId xmlns:a16="http://schemas.microsoft.com/office/drawing/2014/main" id="{F9AE07DB-F58E-407D-9F96-A953201034C0}"/>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17</a:t>
            </a:r>
          </a:p>
        </p:txBody>
      </p:sp>
      <p:sp>
        <p:nvSpPr>
          <p:cNvPr id="7" name="Title 3">
            <a:extLst>
              <a:ext uri="{FF2B5EF4-FFF2-40B4-BE49-F238E27FC236}">
                <a16:creationId xmlns:a16="http://schemas.microsoft.com/office/drawing/2014/main" id="{7C094EF3-C99C-4CB2-AD7A-777CC0257BE9}"/>
              </a:ext>
            </a:extLst>
          </p:cNvPr>
          <p:cNvSpPr txBox="1">
            <a:spLocks/>
          </p:cNvSpPr>
          <p:nvPr/>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BE"/>
              <a:t>Compiling a pest list</a:t>
            </a:r>
            <a:endParaRPr lang="en-GB"/>
          </a:p>
        </p:txBody>
      </p:sp>
    </p:spTree>
    <p:extLst>
      <p:ext uri="{BB962C8B-B14F-4D97-AF65-F5344CB8AC3E}">
        <p14:creationId xmlns:p14="http://schemas.microsoft.com/office/powerpoint/2010/main" val="110509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3">
            <a:extLst>
              <a:ext uri="{FF2B5EF4-FFF2-40B4-BE49-F238E27FC236}">
                <a16:creationId xmlns:a16="http://schemas.microsoft.com/office/drawing/2014/main" id="{BFF70DC1-3DB7-499C-8025-38ACC418B7CF}"/>
              </a:ext>
            </a:extLst>
          </p:cNvPr>
          <p:cNvSpPr txBox="1">
            <a:spLocks noChangeArrowheads="1"/>
          </p:cNvSpPr>
          <p:nvPr/>
        </p:nvSpPr>
        <p:spPr bwMode="auto">
          <a:xfrm>
            <a:off x="182394" y="894051"/>
            <a:ext cx="11758489" cy="18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04792" indent="-304792">
              <a:buAutoNum type="arabicPeriod"/>
            </a:pPr>
            <a:r>
              <a:rPr lang="it-IT" altLang="en-US" sz="2400">
                <a:solidFill>
                  <a:schemeClr val="tx2">
                    <a:lumMod val="75000"/>
                  </a:schemeClr>
                </a:solidFill>
                <a:ea typeface="Verdana"/>
                <a:cs typeface="Calibri" panose="020F0502020204030204" pitchFamily="34" charset="0"/>
              </a:rPr>
              <a:t>Search for species on the </a:t>
            </a:r>
            <a:r>
              <a:rPr lang="it-IT" altLang="en-US" sz="2400">
                <a:solidFill>
                  <a:schemeClr val="tx2">
                    <a:lumMod val="75000"/>
                  </a:schemeClr>
                </a:solidFill>
                <a:ea typeface="Verdana"/>
                <a:cs typeface="Calibri" panose="020F0502020204030204" pitchFamily="34" charset="0"/>
                <a:hlinkClick r:id="rId3">
                  <a:extLst>
                    <a:ext uri="{A12FA001-AC4F-418D-AE19-62706E023703}">
                      <ahyp:hlinkClr xmlns:ahyp="http://schemas.microsoft.com/office/drawing/2018/hyperlinkcolor" val="tx"/>
                    </a:ext>
                  </a:extLst>
                </a:hlinkClick>
              </a:rPr>
              <a:t>Crop Protection Compendium</a:t>
            </a:r>
            <a:r>
              <a:rPr lang="it-IT" altLang="en-US" sz="2400">
                <a:solidFill>
                  <a:schemeClr val="tx2">
                    <a:lumMod val="75000"/>
                  </a:schemeClr>
                </a:solidFill>
                <a:ea typeface="Verdana"/>
                <a:cs typeface="Calibri" panose="020F0502020204030204" pitchFamily="34" charset="0"/>
              </a:rPr>
              <a:t>, selecting just basic and full datasheets</a:t>
            </a:r>
          </a:p>
          <a:p>
            <a:pPr marL="304792" indent="-304792">
              <a:buAutoNum type="arabicPeriod"/>
            </a:pPr>
            <a:r>
              <a:rPr lang="it-IT" altLang="en-US" sz="2400">
                <a:solidFill>
                  <a:schemeClr val="tx2">
                    <a:lumMod val="75000"/>
                  </a:schemeClr>
                </a:solidFill>
                <a:ea typeface="Verdana"/>
                <a:cs typeface="Calibri" panose="020F0502020204030204" pitchFamily="34" charset="0"/>
              </a:rPr>
              <a:t>Check for pests/diseases in the datasheet </a:t>
            </a:r>
          </a:p>
          <a:p>
            <a:pPr marL="304792" indent="-304792">
              <a:buAutoNum type="arabicPeriod"/>
            </a:pPr>
            <a:r>
              <a:rPr lang="it-IT" altLang="en-US" sz="2400">
                <a:solidFill>
                  <a:schemeClr val="tx2">
                    <a:lumMod val="75000"/>
                  </a:schemeClr>
                </a:solidFill>
                <a:ea typeface="Verdana"/>
                <a:cs typeface="Calibri" panose="020F0502020204030204" pitchFamily="34" charset="0"/>
              </a:rPr>
              <a:t>Retrieve pests and diseases, add them to your dossier.</a:t>
            </a:r>
          </a:p>
          <a:p>
            <a:pPr eaLnBrk="1" hangingPunct="1"/>
            <a:endParaRPr lang="it-IT" altLang="en-US" sz="1867">
              <a:solidFill>
                <a:srgbClr val="000000"/>
              </a:solidFill>
            </a:endParaRPr>
          </a:p>
        </p:txBody>
      </p:sp>
      <p:pic>
        <p:nvPicPr>
          <p:cNvPr id="23" name="Picture 22" descr="A screenshot of a cell phone&#10;&#10;Description automatically generated">
            <a:hlinkClick r:id="rId4"/>
            <a:extLst>
              <a:ext uri="{FF2B5EF4-FFF2-40B4-BE49-F238E27FC236}">
                <a16:creationId xmlns:a16="http://schemas.microsoft.com/office/drawing/2014/main" id="{EDC4BBD4-6B4A-4799-A886-252C66743329}"/>
              </a:ext>
            </a:extLst>
          </p:cNvPr>
          <p:cNvPicPr>
            <a:picLocks noChangeAspect="1"/>
          </p:cNvPicPr>
          <p:nvPr/>
        </p:nvPicPr>
        <p:blipFill>
          <a:blip r:embed="rId5"/>
          <a:stretch>
            <a:fillRect/>
          </a:stretch>
        </p:blipFill>
        <p:spPr>
          <a:xfrm>
            <a:off x="1470779" y="2578024"/>
            <a:ext cx="7916719" cy="4279977"/>
          </a:xfrm>
          <a:prstGeom prst="rect">
            <a:avLst/>
          </a:prstGeom>
        </p:spPr>
      </p:pic>
      <p:sp>
        <p:nvSpPr>
          <p:cNvPr id="6" name="Oval 5">
            <a:extLst>
              <a:ext uri="{FF2B5EF4-FFF2-40B4-BE49-F238E27FC236}">
                <a16:creationId xmlns:a16="http://schemas.microsoft.com/office/drawing/2014/main" id="{D2B0E901-4E1A-40B9-BF7F-620B2A3DD2FF}"/>
              </a:ext>
            </a:extLst>
          </p:cNvPr>
          <p:cNvSpPr/>
          <p:nvPr/>
        </p:nvSpPr>
        <p:spPr>
          <a:xfrm>
            <a:off x="4591420" y="6277040"/>
            <a:ext cx="1274713" cy="35948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Title 3">
            <a:extLst>
              <a:ext uri="{FF2B5EF4-FFF2-40B4-BE49-F238E27FC236}">
                <a16:creationId xmlns:a16="http://schemas.microsoft.com/office/drawing/2014/main" id="{A16AD7A8-904C-461F-8882-A2A17FFD725E}"/>
              </a:ext>
            </a:extLst>
          </p:cNvPr>
          <p:cNvSpPr>
            <a:spLocks noGrp="1"/>
          </p:cNvSpPr>
          <p:nvPr>
            <p:ph type="title"/>
          </p:nvPr>
        </p:nvSpPr>
        <p:spPr>
          <a:xfrm>
            <a:off x="384000" y="64800"/>
            <a:ext cx="10240200" cy="894050"/>
          </a:xfrm>
        </p:spPr>
        <p:txBody>
          <a:bodyPr/>
          <a:lstStyle/>
          <a:p>
            <a:r>
              <a:rPr lang="nl-BE"/>
              <a:t>Compiling a pest list: commercial databases</a:t>
            </a:r>
            <a:endParaRPr lang="en-GB"/>
          </a:p>
        </p:txBody>
      </p:sp>
      <p:sp>
        <p:nvSpPr>
          <p:cNvPr id="7" name="TextBox 6">
            <a:extLst>
              <a:ext uri="{FF2B5EF4-FFF2-40B4-BE49-F238E27FC236}">
                <a16:creationId xmlns:a16="http://schemas.microsoft.com/office/drawing/2014/main" id="{DEABE01F-8E9D-4A21-A171-30C9E9B21058}"/>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18</a:t>
            </a:r>
          </a:p>
        </p:txBody>
      </p:sp>
      <p:sp>
        <p:nvSpPr>
          <p:cNvPr id="3" name="TextBox 2">
            <a:extLst>
              <a:ext uri="{FF2B5EF4-FFF2-40B4-BE49-F238E27FC236}">
                <a16:creationId xmlns:a16="http://schemas.microsoft.com/office/drawing/2014/main" id="{14401605-8D73-47C5-A7DF-726986D592A8}"/>
              </a:ext>
            </a:extLst>
          </p:cNvPr>
          <p:cNvSpPr txBox="1"/>
          <p:nvPr/>
        </p:nvSpPr>
        <p:spPr>
          <a:xfrm>
            <a:off x="137821" y="2643001"/>
            <a:ext cx="11803062" cy="369332"/>
          </a:xfrm>
          <a:prstGeom prst="rect">
            <a:avLst/>
          </a:prstGeom>
          <a:solidFill>
            <a:schemeClr val="bg1"/>
          </a:solidFill>
          <a:ln>
            <a:solidFill>
              <a:schemeClr val="tx1"/>
            </a:solidFill>
          </a:ln>
        </p:spPr>
        <p:txBody>
          <a:bodyPr wrap="square" rtlCol="0">
            <a:spAutoFit/>
          </a:bodyPr>
          <a:lstStyle/>
          <a:p>
            <a:r>
              <a:rPr lang="en-GB"/>
              <a:t>Go to </a:t>
            </a:r>
            <a:r>
              <a:rPr lang="en-GB">
                <a:hlinkClick r:id="rId4"/>
              </a:rPr>
              <a:t>https://www.cabi.org/publishing-products/compendia/crop-protection-compendium/</a:t>
            </a:r>
            <a:endParaRPr lang="en-GB"/>
          </a:p>
        </p:txBody>
      </p:sp>
    </p:spTree>
    <p:extLst>
      <p:ext uri="{BB962C8B-B14F-4D97-AF65-F5344CB8AC3E}">
        <p14:creationId xmlns:p14="http://schemas.microsoft.com/office/powerpoint/2010/main" val="176865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a:extLst>
              <a:ext uri="{FF2B5EF4-FFF2-40B4-BE49-F238E27FC236}">
                <a16:creationId xmlns:a16="http://schemas.microsoft.com/office/drawing/2014/main" id="{7D1D7257-A027-48BD-AAFE-09F879934C16}"/>
              </a:ext>
            </a:extLst>
          </p:cNvPr>
          <p:cNvPicPr>
            <a:picLocks noGrp="1" noChangeAspect="1"/>
          </p:cNvPicPr>
          <p:nvPr>
            <p:ph sz="half" idx="1"/>
          </p:nvPr>
        </p:nvPicPr>
        <p:blipFill rotWithShape="1">
          <a:blip r:embed="rId3"/>
          <a:srcRect t="12766" b="5727"/>
          <a:stretch/>
        </p:blipFill>
        <p:spPr>
          <a:xfrm>
            <a:off x="315887" y="1316085"/>
            <a:ext cx="11560226" cy="5103844"/>
          </a:xfrm>
          <a:prstGeom prst="rect">
            <a:avLst/>
          </a:prstGeom>
        </p:spPr>
      </p:pic>
      <p:sp>
        <p:nvSpPr>
          <p:cNvPr id="8" name="Title 3">
            <a:extLst>
              <a:ext uri="{FF2B5EF4-FFF2-40B4-BE49-F238E27FC236}">
                <a16:creationId xmlns:a16="http://schemas.microsoft.com/office/drawing/2014/main" id="{EB1B7AE2-9397-4284-8C35-D6D065BA92EE}"/>
              </a:ext>
            </a:extLst>
          </p:cNvPr>
          <p:cNvSpPr>
            <a:spLocks noGrp="1"/>
          </p:cNvSpPr>
          <p:nvPr>
            <p:ph type="title"/>
          </p:nvPr>
        </p:nvSpPr>
        <p:spPr>
          <a:xfrm>
            <a:off x="384000" y="64800"/>
            <a:ext cx="10240200" cy="894050"/>
          </a:xfrm>
        </p:spPr>
        <p:txBody>
          <a:bodyPr/>
          <a:lstStyle/>
          <a:p>
            <a:r>
              <a:rPr lang="nl-BE"/>
              <a:t>Compiling a pest list: commercial databases</a:t>
            </a:r>
            <a:endParaRPr lang="en-GB"/>
          </a:p>
        </p:txBody>
      </p:sp>
      <p:sp>
        <p:nvSpPr>
          <p:cNvPr id="4" name="TextBox 3">
            <a:extLst>
              <a:ext uri="{FF2B5EF4-FFF2-40B4-BE49-F238E27FC236}">
                <a16:creationId xmlns:a16="http://schemas.microsoft.com/office/drawing/2014/main" id="{77410DE6-06BA-4B70-978C-2C3C17965F94}"/>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19</a:t>
            </a:r>
          </a:p>
        </p:txBody>
      </p:sp>
      <p:sp>
        <p:nvSpPr>
          <p:cNvPr id="6" name="TextBox 5">
            <a:extLst>
              <a:ext uri="{FF2B5EF4-FFF2-40B4-BE49-F238E27FC236}">
                <a16:creationId xmlns:a16="http://schemas.microsoft.com/office/drawing/2014/main" id="{FB3EFB49-650C-4F4E-844D-C3E9F713FA8C}"/>
              </a:ext>
            </a:extLst>
          </p:cNvPr>
          <p:cNvSpPr txBox="1"/>
          <p:nvPr/>
        </p:nvSpPr>
        <p:spPr>
          <a:xfrm>
            <a:off x="108503" y="6384388"/>
            <a:ext cx="4117462"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https://www.cabdirect.org/</a:t>
            </a:r>
            <a:endParaRPr lang="en-GB"/>
          </a:p>
        </p:txBody>
      </p:sp>
    </p:spTree>
    <p:extLst>
      <p:ext uri="{BB962C8B-B14F-4D97-AF65-F5344CB8AC3E}">
        <p14:creationId xmlns:p14="http://schemas.microsoft.com/office/powerpoint/2010/main" val="196857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00" y="64800"/>
            <a:ext cx="10240200" cy="894050"/>
          </a:xfrm>
        </p:spPr>
        <p:txBody>
          <a:bodyPr/>
          <a:lstStyle/>
          <a:p>
            <a:r>
              <a:rPr lang="en-GB"/>
              <a:t>Speakers</a:t>
            </a:r>
          </a:p>
        </p:txBody>
      </p:sp>
      <p:sp>
        <p:nvSpPr>
          <p:cNvPr id="5" name="Content Placeholder 4">
            <a:extLst>
              <a:ext uri="{FF2B5EF4-FFF2-40B4-BE49-F238E27FC236}">
                <a16:creationId xmlns:a16="http://schemas.microsoft.com/office/drawing/2014/main" id="{1423FD60-A3DC-4B1F-958E-5A8799716E04}"/>
              </a:ext>
            </a:extLst>
          </p:cNvPr>
          <p:cNvSpPr>
            <a:spLocks noGrp="1"/>
          </p:cNvSpPr>
          <p:nvPr>
            <p:ph idx="1"/>
          </p:nvPr>
        </p:nvSpPr>
        <p:spPr>
          <a:xfrm>
            <a:off x="838200" y="1409699"/>
            <a:ext cx="10515600" cy="4767263"/>
          </a:xfrm>
        </p:spPr>
        <p:txBody>
          <a:bodyPr anchor="t"/>
          <a:lstStyle/>
          <a:p>
            <a:r>
              <a:rPr lang="en-GB" b="1">
                <a:latin typeface="Verdana"/>
                <a:ea typeface="Verdana"/>
                <a:cs typeface="Verdana"/>
              </a:rPr>
              <a:t>Ciro Gardi</a:t>
            </a:r>
            <a:r>
              <a:rPr lang="en-GB">
                <a:latin typeface="Verdana"/>
                <a:ea typeface="Verdana"/>
                <a:cs typeface="Verdana"/>
              </a:rPr>
              <a:t>, EFSA Scientific Officer PLH </a:t>
            </a:r>
            <a:endParaRPr lang="en-GB"/>
          </a:p>
          <a:p>
            <a:r>
              <a:rPr lang="en-GB" b="1">
                <a:latin typeface="Verdana"/>
                <a:ea typeface="Verdana"/>
                <a:cs typeface="Verdana"/>
              </a:rPr>
              <a:t>Eduardo de la Peña</a:t>
            </a:r>
            <a:r>
              <a:rPr lang="en-GB">
                <a:latin typeface="Verdana"/>
                <a:ea typeface="Verdana"/>
                <a:cs typeface="Verdana"/>
              </a:rPr>
              <a:t>, EFSA Scientific Officer PLH</a:t>
            </a:r>
          </a:p>
          <a:p>
            <a:r>
              <a:rPr lang="en-GB" b="1">
                <a:latin typeface="Verdana"/>
                <a:ea typeface="Verdana"/>
                <a:cs typeface="Verdana"/>
              </a:rPr>
              <a:t>Maria Chiara </a:t>
            </a:r>
            <a:r>
              <a:rPr lang="en-GB" b="1" err="1">
                <a:latin typeface="Verdana"/>
                <a:ea typeface="Verdana"/>
                <a:cs typeface="Verdana"/>
              </a:rPr>
              <a:t>Rosace</a:t>
            </a:r>
            <a:r>
              <a:rPr lang="en-GB">
                <a:latin typeface="Verdana"/>
                <a:ea typeface="Verdana"/>
                <a:cs typeface="Verdana"/>
              </a:rPr>
              <a:t>, EFSA Trainee PLH</a:t>
            </a:r>
          </a:p>
          <a:p>
            <a:pPr marL="0" indent="0">
              <a:buNone/>
            </a:pPr>
            <a:endParaRPr lang="en-GB"/>
          </a:p>
        </p:txBody>
      </p:sp>
      <p:pic>
        <p:nvPicPr>
          <p:cNvPr id="4" name="Picture 3" descr="A person wearing glasses and smiling at the camera&#10;&#10;Description automatically generated">
            <a:extLst>
              <a:ext uri="{FF2B5EF4-FFF2-40B4-BE49-F238E27FC236}">
                <a16:creationId xmlns:a16="http://schemas.microsoft.com/office/drawing/2014/main" id="{FB25B65E-62C0-4A14-B29D-A1C832835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864" y="3429000"/>
            <a:ext cx="1637840" cy="218378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7" descr="A person posing for the camera&#10;&#10;Description automatically generated">
            <a:extLst>
              <a:ext uri="{FF2B5EF4-FFF2-40B4-BE49-F238E27FC236}">
                <a16:creationId xmlns:a16="http://schemas.microsoft.com/office/drawing/2014/main" id="{0B749553-9591-4B1D-B13F-7DB00E652D0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19972" r="60824" b="34528"/>
          <a:stretch/>
        </p:blipFill>
        <p:spPr>
          <a:xfrm>
            <a:off x="8386878" y="3429000"/>
            <a:ext cx="1637840" cy="218378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5" descr="A person smiling for the camera&#10;&#10;Description automatically generated">
            <a:extLst>
              <a:ext uri="{FF2B5EF4-FFF2-40B4-BE49-F238E27FC236}">
                <a16:creationId xmlns:a16="http://schemas.microsoft.com/office/drawing/2014/main" id="{382C787D-3AB9-4BF1-93A9-1839576700E8}"/>
              </a:ext>
            </a:extLst>
          </p:cNvPr>
          <p:cNvPicPr>
            <a:picLocks noChangeAspect="1"/>
          </p:cNvPicPr>
          <p:nvPr/>
        </p:nvPicPr>
        <p:blipFill rotWithShape="1">
          <a:blip r:embed="rId5">
            <a:extLst>
              <a:ext uri="{28A0092B-C50C-407E-A947-70E740481C1C}">
                <a14:useLocalDpi xmlns:a14="http://schemas.microsoft.com/office/drawing/2010/main" val="0"/>
              </a:ext>
            </a:extLst>
          </a:blip>
          <a:srcRect l="21341" t="12750" r="21341" b="10827"/>
          <a:stretch/>
        </p:blipFill>
        <p:spPr>
          <a:xfrm>
            <a:off x="1728850" y="3429000"/>
            <a:ext cx="1637840" cy="2183788"/>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801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9AFB028A-635C-4146-BF15-0FA424012D62}"/>
              </a:ext>
            </a:extLst>
          </p:cNvPr>
          <p:cNvPicPr>
            <a:picLocks noChangeAspect="1"/>
          </p:cNvPicPr>
          <p:nvPr/>
        </p:nvPicPr>
        <p:blipFill rotWithShape="1">
          <a:blip r:embed="rId3"/>
          <a:srcRect l="7347" t="12596" r="7781" b="5282"/>
          <a:stretch/>
        </p:blipFill>
        <p:spPr>
          <a:xfrm>
            <a:off x="206544" y="958850"/>
            <a:ext cx="10985498" cy="5757591"/>
          </a:xfrm>
          <a:prstGeom prst="rect">
            <a:avLst/>
          </a:prstGeom>
        </p:spPr>
      </p:pic>
      <p:sp>
        <p:nvSpPr>
          <p:cNvPr id="9" name="Title 3">
            <a:extLst>
              <a:ext uri="{FF2B5EF4-FFF2-40B4-BE49-F238E27FC236}">
                <a16:creationId xmlns:a16="http://schemas.microsoft.com/office/drawing/2014/main" id="{65DA16DD-2C3B-47EF-8F31-622BCE747C73}"/>
              </a:ext>
            </a:extLst>
          </p:cNvPr>
          <p:cNvSpPr>
            <a:spLocks noGrp="1"/>
          </p:cNvSpPr>
          <p:nvPr>
            <p:ph type="title"/>
          </p:nvPr>
        </p:nvSpPr>
        <p:spPr>
          <a:xfrm>
            <a:off x="384000" y="64800"/>
            <a:ext cx="10240200" cy="894050"/>
          </a:xfrm>
        </p:spPr>
        <p:txBody>
          <a:bodyPr/>
          <a:lstStyle/>
          <a:p>
            <a:r>
              <a:rPr lang="nl-BE"/>
              <a:t>Compiling a pest list: commercial databases</a:t>
            </a:r>
            <a:endParaRPr lang="en-GB"/>
          </a:p>
        </p:txBody>
      </p:sp>
      <p:sp>
        <p:nvSpPr>
          <p:cNvPr id="4" name="TextBox 3">
            <a:extLst>
              <a:ext uri="{FF2B5EF4-FFF2-40B4-BE49-F238E27FC236}">
                <a16:creationId xmlns:a16="http://schemas.microsoft.com/office/drawing/2014/main" id="{9C59A758-4680-411C-9F41-FE6CABEC51AE}"/>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20</a:t>
            </a:r>
          </a:p>
        </p:txBody>
      </p:sp>
      <p:sp>
        <p:nvSpPr>
          <p:cNvPr id="3" name="TextBox 2">
            <a:extLst>
              <a:ext uri="{FF2B5EF4-FFF2-40B4-BE49-F238E27FC236}">
                <a16:creationId xmlns:a16="http://schemas.microsoft.com/office/drawing/2014/main" id="{939ACE35-12A1-4FAC-BE79-D62F093D4AA3}"/>
              </a:ext>
            </a:extLst>
          </p:cNvPr>
          <p:cNvSpPr txBox="1"/>
          <p:nvPr/>
        </p:nvSpPr>
        <p:spPr>
          <a:xfrm>
            <a:off x="5957455" y="6250606"/>
            <a:ext cx="5126182" cy="369332"/>
          </a:xfrm>
          <a:prstGeom prst="rect">
            <a:avLst/>
          </a:prstGeom>
          <a:solidFill>
            <a:schemeClr val="bg1"/>
          </a:solidFill>
          <a:ln>
            <a:solidFill>
              <a:schemeClr val="tx1"/>
            </a:solidFill>
          </a:ln>
        </p:spPr>
        <p:txBody>
          <a:bodyPr wrap="square" rtlCol="0">
            <a:spAutoFit/>
          </a:bodyPr>
          <a:lstStyle/>
          <a:p>
            <a:r>
              <a:rPr lang="en-GB"/>
              <a:t>Got to </a:t>
            </a:r>
            <a:r>
              <a:rPr lang="en-GB">
                <a:hlinkClick r:id="rId4"/>
              </a:rPr>
              <a:t>https://www.webofknowledge.com</a:t>
            </a:r>
            <a:endParaRPr lang="en-GB"/>
          </a:p>
        </p:txBody>
      </p:sp>
    </p:spTree>
    <p:extLst>
      <p:ext uri="{BB962C8B-B14F-4D97-AF65-F5344CB8AC3E}">
        <p14:creationId xmlns:p14="http://schemas.microsoft.com/office/powerpoint/2010/main" val="153721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0F42050C-1DDD-465F-9D10-8A0E11C49961}"/>
              </a:ext>
            </a:extLst>
          </p:cNvPr>
          <p:cNvPicPr>
            <a:picLocks noChangeAspect="1"/>
          </p:cNvPicPr>
          <p:nvPr/>
        </p:nvPicPr>
        <p:blipFill rotWithShape="1">
          <a:blip r:embed="rId3"/>
          <a:srcRect l="7423" t="13383" r="8010" b="-1"/>
          <a:stretch/>
        </p:blipFill>
        <p:spPr>
          <a:xfrm>
            <a:off x="313873" y="958850"/>
            <a:ext cx="10310327" cy="5720180"/>
          </a:xfrm>
          <a:prstGeom prst="rect">
            <a:avLst/>
          </a:prstGeom>
        </p:spPr>
      </p:pic>
      <p:sp>
        <p:nvSpPr>
          <p:cNvPr id="7" name="Title 3">
            <a:extLst>
              <a:ext uri="{FF2B5EF4-FFF2-40B4-BE49-F238E27FC236}">
                <a16:creationId xmlns:a16="http://schemas.microsoft.com/office/drawing/2014/main" id="{91EBD618-333D-4BBA-A3BE-6E46BD875C42}"/>
              </a:ext>
            </a:extLst>
          </p:cNvPr>
          <p:cNvSpPr>
            <a:spLocks noGrp="1"/>
          </p:cNvSpPr>
          <p:nvPr>
            <p:ph type="title"/>
          </p:nvPr>
        </p:nvSpPr>
        <p:spPr>
          <a:xfrm>
            <a:off x="384000" y="64800"/>
            <a:ext cx="10240200" cy="894050"/>
          </a:xfrm>
        </p:spPr>
        <p:txBody>
          <a:bodyPr/>
          <a:lstStyle/>
          <a:p>
            <a:r>
              <a:rPr lang="nl-BE"/>
              <a:t>Compiling a pest list: commercial databases</a:t>
            </a:r>
            <a:endParaRPr lang="en-GB"/>
          </a:p>
        </p:txBody>
      </p:sp>
      <p:sp>
        <p:nvSpPr>
          <p:cNvPr id="4" name="TextBox 3">
            <a:extLst>
              <a:ext uri="{FF2B5EF4-FFF2-40B4-BE49-F238E27FC236}">
                <a16:creationId xmlns:a16="http://schemas.microsoft.com/office/drawing/2014/main" id="{19240BB1-73A9-46D4-A3A6-B1E3CBC281D2}"/>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21</a:t>
            </a:r>
          </a:p>
        </p:txBody>
      </p:sp>
    </p:spTree>
    <p:extLst>
      <p:ext uri="{BB962C8B-B14F-4D97-AF65-F5344CB8AC3E}">
        <p14:creationId xmlns:p14="http://schemas.microsoft.com/office/powerpoint/2010/main" val="405355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A1100C-895F-2B46-8925-83C5696A540E}"/>
              </a:ext>
            </a:extLst>
          </p:cNvPr>
          <p:cNvSpPr>
            <a:spLocks noGrp="1"/>
          </p:cNvSpPr>
          <p:nvPr>
            <p:ph sz="half" idx="2"/>
          </p:nvPr>
        </p:nvSpPr>
        <p:spPr>
          <a:xfrm>
            <a:off x="581891" y="1386790"/>
            <a:ext cx="10628415" cy="4773613"/>
          </a:xfrm>
        </p:spPr>
        <p:txBody>
          <a:bodyPr/>
          <a:lstStyle/>
          <a:p>
            <a:pPr marL="0" indent="0">
              <a:buNone/>
            </a:pPr>
            <a:r>
              <a:rPr lang="nl-BE" dirty="0">
                <a:solidFill>
                  <a:schemeClr val="accent1"/>
                </a:solidFill>
              </a:rPr>
              <a:t>Compile pest list associated to the commodity in a given country</a:t>
            </a:r>
          </a:p>
          <a:p>
            <a:pPr marL="0" indent="0">
              <a:buNone/>
            </a:pPr>
            <a:endParaRPr lang="nl-BE" dirty="0">
              <a:solidFill>
                <a:schemeClr val="accent1"/>
              </a:solidFill>
            </a:endParaRPr>
          </a:p>
          <a:p>
            <a:pPr lvl="2"/>
            <a:r>
              <a:rPr lang="nl-BE" sz="2800" dirty="0"/>
              <a:t>Insects and mites</a:t>
            </a:r>
          </a:p>
          <a:p>
            <a:pPr lvl="2"/>
            <a:r>
              <a:rPr lang="nl-BE" sz="2800" dirty="0"/>
              <a:t>Plant parasitic nematodes</a:t>
            </a:r>
          </a:p>
          <a:p>
            <a:pPr lvl="2"/>
            <a:r>
              <a:rPr lang="nl-BE" sz="2800" dirty="0"/>
              <a:t>Pathogenic fungi and bacteria</a:t>
            </a:r>
          </a:p>
          <a:p>
            <a:pPr lvl="2"/>
            <a:r>
              <a:rPr lang="nl-BE" sz="2800" dirty="0"/>
              <a:t>Viruses and phytoplasma</a:t>
            </a:r>
          </a:p>
          <a:p>
            <a:pPr lvl="2"/>
            <a:r>
              <a:rPr lang="nl-BE" sz="2800" dirty="0"/>
              <a:t>Any other organism posing a threat</a:t>
            </a:r>
          </a:p>
          <a:p>
            <a:pPr lvl="2">
              <a:buFont typeface="Arial" panose="020B0604020202020204" pitchFamily="34" charset="0"/>
              <a:buChar char="•"/>
            </a:pPr>
            <a:endParaRPr lang="nl-BE" dirty="0"/>
          </a:p>
          <a:p>
            <a:pPr lvl="1"/>
            <a:endParaRPr lang="nl-BE" dirty="0"/>
          </a:p>
        </p:txBody>
      </p:sp>
      <p:sp>
        <p:nvSpPr>
          <p:cNvPr id="4" name="Titel 3">
            <a:extLst>
              <a:ext uri="{FF2B5EF4-FFF2-40B4-BE49-F238E27FC236}">
                <a16:creationId xmlns:a16="http://schemas.microsoft.com/office/drawing/2014/main" id="{C5CEBEF4-424F-0C43-9517-E6FF2F80FB2B}"/>
              </a:ext>
            </a:extLst>
          </p:cNvPr>
          <p:cNvSpPr>
            <a:spLocks noGrp="1"/>
          </p:cNvSpPr>
          <p:nvPr>
            <p:ph type="title"/>
          </p:nvPr>
        </p:nvSpPr>
        <p:spPr/>
        <p:txBody>
          <a:bodyPr/>
          <a:lstStyle/>
          <a:p>
            <a:r>
              <a:rPr lang="nl-BE"/>
              <a:t>Main tasks</a:t>
            </a:r>
          </a:p>
        </p:txBody>
      </p:sp>
      <p:pic>
        <p:nvPicPr>
          <p:cNvPr id="7" name="Graphic 6" descr="Bug">
            <a:extLst>
              <a:ext uri="{FF2B5EF4-FFF2-40B4-BE49-F238E27FC236}">
                <a16:creationId xmlns:a16="http://schemas.microsoft.com/office/drawing/2014/main" id="{2253D79B-CE31-4CBC-AC13-80567AF784E4}"/>
              </a:ext>
            </a:extLst>
          </p:cNvPr>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2413" y="5146019"/>
            <a:ext cx="914400" cy="914400"/>
          </a:xfrm>
          <a:prstGeom prst="rect">
            <a:avLst/>
          </a:prstGeom>
        </p:spPr>
      </p:pic>
      <p:pic>
        <p:nvPicPr>
          <p:cNvPr id="9" name="Graphic 8" descr="Beetle">
            <a:extLst>
              <a:ext uri="{FF2B5EF4-FFF2-40B4-BE49-F238E27FC236}">
                <a16:creationId xmlns:a16="http://schemas.microsoft.com/office/drawing/2014/main" id="{81545AE0-5CB0-4816-B612-B4B08CF438DE}"/>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9413" y="5146019"/>
            <a:ext cx="914400" cy="914400"/>
          </a:xfrm>
          <a:prstGeom prst="rect">
            <a:avLst/>
          </a:prstGeom>
        </p:spPr>
      </p:pic>
      <p:pic>
        <p:nvPicPr>
          <p:cNvPr id="11" name="Graphic 10" descr="Ladybug">
            <a:extLst>
              <a:ext uri="{FF2B5EF4-FFF2-40B4-BE49-F238E27FC236}">
                <a16:creationId xmlns:a16="http://schemas.microsoft.com/office/drawing/2014/main" id="{8B9F3D5C-9257-46D6-93F6-CD0F6E799D6A}"/>
              </a:ext>
            </a:extLst>
          </p:cNvPr>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790" y="5129691"/>
            <a:ext cx="914400" cy="914400"/>
          </a:xfrm>
          <a:prstGeom prst="rect">
            <a:avLst/>
          </a:prstGeom>
        </p:spPr>
      </p:pic>
      <p:pic>
        <p:nvPicPr>
          <p:cNvPr id="13" name="Graphic 12" descr="Grasshopper">
            <a:extLst>
              <a:ext uri="{FF2B5EF4-FFF2-40B4-BE49-F238E27FC236}">
                <a16:creationId xmlns:a16="http://schemas.microsoft.com/office/drawing/2014/main" id="{11B06D3E-AB19-43C2-80FF-00D50AD54FE7}"/>
              </a:ext>
            </a:extLst>
          </p:cNvPr>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812" y="5126672"/>
            <a:ext cx="914400" cy="914400"/>
          </a:xfrm>
          <a:prstGeom prst="rect">
            <a:avLst/>
          </a:prstGeom>
        </p:spPr>
      </p:pic>
      <p:pic>
        <p:nvPicPr>
          <p:cNvPr id="15" name="Graphic 14" descr="Caterpillar">
            <a:extLst>
              <a:ext uri="{FF2B5EF4-FFF2-40B4-BE49-F238E27FC236}">
                <a16:creationId xmlns:a16="http://schemas.microsoft.com/office/drawing/2014/main" id="{B493997D-F09A-4720-9510-376AB30D0B6F}"/>
              </a:ext>
            </a:extLst>
          </p:cNvPr>
          <p:cNvPicPr>
            <a:picLocks noChangeAspect="1"/>
          </p:cNvPicPr>
          <p:nvPr/>
        </p:nvPicPr>
        <p:blipFill>
          <a:blip r:embed="rId10">
            <a:alphaModFix amt="5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95816" y="5126672"/>
            <a:ext cx="914400" cy="914400"/>
          </a:xfrm>
          <a:prstGeom prst="rect">
            <a:avLst/>
          </a:prstGeom>
        </p:spPr>
      </p:pic>
      <p:pic>
        <p:nvPicPr>
          <p:cNvPr id="17" name="Graphic 16" descr="Bug under magnifying glass">
            <a:extLst>
              <a:ext uri="{FF2B5EF4-FFF2-40B4-BE49-F238E27FC236}">
                <a16:creationId xmlns:a16="http://schemas.microsoft.com/office/drawing/2014/main" id="{52808B70-9356-47BD-BA2F-6273C0DAC001}"/>
              </a:ext>
            </a:extLst>
          </p:cNvPr>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37680" y="5111219"/>
            <a:ext cx="914400" cy="914400"/>
          </a:xfrm>
          <a:prstGeom prst="rect">
            <a:avLst/>
          </a:prstGeom>
        </p:spPr>
      </p:pic>
      <p:sp>
        <p:nvSpPr>
          <p:cNvPr id="10" name="TextBox 9">
            <a:extLst>
              <a:ext uri="{FF2B5EF4-FFF2-40B4-BE49-F238E27FC236}">
                <a16:creationId xmlns:a16="http://schemas.microsoft.com/office/drawing/2014/main" id="{43AE1C90-3054-4D80-93C1-C57BDB01FD2E}"/>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22</a:t>
            </a:r>
          </a:p>
        </p:txBody>
      </p:sp>
    </p:spTree>
    <p:extLst>
      <p:ext uri="{BB962C8B-B14F-4D97-AF65-F5344CB8AC3E}">
        <p14:creationId xmlns:p14="http://schemas.microsoft.com/office/powerpoint/2010/main" val="356388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3"/>
            <a:extLst>
              <a:ext uri="{FF2B5EF4-FFF2-40B4-BE49-F238E27FC236}">
                <a16:creationId xmlns:a16="http://schemas.microsoft.com/office/drawing/2014/main" id="{51A153AF-8ED5-1A4C-A1CD-65747B249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 y="1053319"/>
            <a:ext cx="10240200" cy="5804681"/>
          </a:xfrm>
          <a:prstGeom prst="rect">
            <a:avLst/>
          </a:prstGeom>
        </p:spPr>
      </p:pic>
      <p:sp>
        <p:nvSpPr>
          <p:cNvPr id="7" name="Title 3">
            <a:extLst>
              <a:ext uri="{FF2B5EF4-FFF2-40B4-BE49-F238E27FC236}">
                <a16:creationId xmlns:a16="http://schemas.microsoft.com/office/drawing/2014/main" id="{5A712D24-7EE8-431C-851B-C62E03CAA9AE}"/>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D98F0FAE-B803-4AF2-8FD7-625577B06AD0}"/>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23</a:t>
            </a:r>
          </a:p>
        </p:txBody>
      </p:sp>
      <p:sp>
        <p:nvSpPr>
          <p:cNvPr id="5" name="TextBox 4">
            <a:extLst>
              <a:ext uri="{FF2B5EF4-FFF2-40B4-BE49-F238E27FC236}">
                <a16:creationId xmlns:a16="http://schemas.microsoft.com/office/drawing/2014/main" id="{D3E2FC09-65B9-4584-92C6-341D91CB533E}"/>
              </a:ext>
            </a:extLst>
          </p:cNvPr>
          <p:cNvSpPr txBox="1"/>
          <p:nvPr/>
        </p:nvSpPr>
        <p:spPr>
          <a:xfrm>
            <a:off x="7993937" y="6281384"/>
            <a:ext cx="3291363" cy="369332"/>
          </a:xfrm>
          <a:prstGeom prst="rect">
            <a:avLst/>
          </a:prstGeom>
          <a:solidFill>
            <a:schemeClr val="bg1"/>
          </a:solidFill>
          <a:ln>
            <a:solidFill>
              <a:schemeClr val="tx1"/>
            </a:solidFill>
          </a:ln>
        </p:spPr>
        <p:txBody>
          <a:bodyPr wrap="square" rtlCol="0">
            <a:spAutoFit/>
          </a:bodyPr>
          <a:lstStyle/>
          <a:p>
            <a:r>
              <a:rPr lang="en-GB">
                <a:hlinkClick r:id="rId3"/>
              </a:rPr>
              <a:t>Go to https://gd.eppo.int/</a:t>
            </a:r>
            <a:endParaRPr lang="en-GB"/>
          </a:p>
        </p:txBody>
      </p:sp>
    </p:spTree>
    <p:extLst>
      <p:ext uri="{BB962C8B-B14F-4D97-AF65-F5344CB8AC3E}">
        <p14:creationId xmlns:p14="http://schemas.microsoft.com/office/powerpoint/2010/main" val="404116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AF749-85AF-4ACE-B5E7-AF866A7D0DFE}"/>
              </a:ext>
            </a:extLst>
          </p:cNvPr>
          <p:cNvSpPr txBox="1"/>
          <p:nvPr/>
        </p:nvSpPr>
        <p:spPr>
          <a:xfrm>
            <a:off x="384000" y="1108524"/>
            <a:ext cx="11692963" cy="1217769"/>
          </a:xfrm>
          <a:prstGeom prst="rect">
            <a:avLst/>
          </a:prstGeom>
          <a:noFill/>
        </p:spPr>
        <p:txBody>
          <a:bodyPr wrap="square" rtlCol="0">
            <a:spAutoFit/>
          </a:bodyPr>
          <a:lstStyle/>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1. Search by plant species name or EPPO code</a:t>
            </a:r>
          </a:p>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2. Go to the list of pests associated to that species</a:t>
            </a:r>
          </a:p>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3. Retrieve pests and diseases</a:t>
            </a:r>
            <a:endParaRPr lang="en-GB" sz="2400">
              <a:solidFill>
                <a:schemeClr val="tx1">
                  <a:lumMod val="50000"/>
                  <a:lumOff val="50000"/>
                </a:schemeClr>
              </a:solidFill>
              <a:latin typeface="Verdana" panose="020B0604030504040204" pitchFamily="34" charset="0"/>
              <a:ea typeface="Verdana" panose="020B0604030504040204" pitchFamily="34" charset="0"/>
            </a:endParaRPr>
          </a:p>
        </p:txBody>
      </p:sp>
      <p:pic>
        <p:nvPicPr>
          <p:cNvPr id="6" name="Picture 5">
            <a:hlinkClick r:id="rId3"/>
            <a:extLst>
              <a:ext uri="{FF2B5EF4-FFF2-40B4-BE49-F238E27FC236}">
                <a16:creationId xmlns:a16="http://schemas.microsoft.com/office/drawing/2014/main" id="{5E9CED6C-3866-4FB6-AF43-FBFEC8263D3E}"/>
              </a:ext>
            </a:extLst>
          </p:cNvPr>
          <p:cNvPicPr>
            <a:picLocks noChangeAspect="1"/>
          </p:cNvPicPr>
          <p:nvPr/>
        </p:nvPicPr>
        <p:blipFill rotWithShape="1">
          <a:blip r:embed="rId4"/>
          <a:srcRect t="8957" r="23010" b="25345"/>
          <a:stretch/>
        </p:blipFill>
        <p:spPr>
          <a:xfrm>
            <a:off x="1237604" y="2326293"/>
            <a:ext cx="9386596" cy="4338736"/>
          </a:xfrm>
          <a:prstGeom prst="rect">
            <a:avLst/>
          </a:prstGeom>
        </p:spPr>
      </p:pic>
      <p:sp>
        <p:nvSpPr>
          <p:cNvPr id="7" name="Title 3">
            <a:extLst>
              <a:ext uri="{FF2B5EF4-FFF2-40B4-BE49-F238E27FC236}">
                <a16:creationId xmlns:a16="http://schemas.microsoft.com/office/drawing/2014/main" id="{74DB3CE3-D37C-4F3C-84DA-A6424712ED60}"/>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5" name="TextBox 4">
            <a:extLst>
              <a:ext uri="{FF2B5EF4-FFF2-40B4-BE49-F238E27FC236}">
                <a16:creationId xmlns:a16="http://schemas.microsoft.com/office/drawing/2014/main" id="{281D8680-F790-4F2E-B638-39FA2EF8667D}"/>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24</a:t>
            </a:r>
          </a:p>
        </p:txBody>
      </p:sp>
    </p:spTree>
    <p:extLst>
      <p:ext uri="{BB962C8B-B14F-4D97-AF65-F5344CB8AC3E}">
        <p14:creationId xmlns:p14="http://schemas.microsoft.com/office/powerpoint/2010/main" val="106696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2A9D318-BB91-4D43-8620-564A5A48E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485" y="2676416"/>
            <a:ext cx="6824824" cy="116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a:extLst>
              <a:ext uri="{FF2B5EF4-FFF2-40B4-BE49-F238E27FC236}">
                <a16:creationId xmlns:a16="http://schemas.microsoft.com/office/drawing/2014/main" id="{87067A34-39F5-45E2-8E24-A3A142D8D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290" y="3842124"/>
            <a:ext cx="6823019" cy="216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FBAF749-85AF-4ACE-B5E7-AF866A7D0DFE}"/>
              </a:ext>
            </a:extLst>
          </p:cNvPr>
          <p:cNvSpPr txBox="1"/>
          <p:nvPr/>
        </p:nvSpPr>
        <p:spPr>
          <a:xfrm>
            <a:off x="384000" y="1089315"/>
            <a:ext cx="11692963" cy="1587101"/>
          </a:xfrm>
          <a:prstGeom prst="rect">
            <a:avLst/>
          </a:prstGeom>
          <a:noFill/>
        </p:spPr>
        <p:txBody>
          <a:bodyPr wrap="square" rtlCol="0">
            <a:spAutoFit/>
          </a:bodyPr>
          <a:lstStyle/>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1. Search by plant species name or EPPO code</a:t>
            </a:r>
          </a:p>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2. Go to the list of pests associated to that species</a:t>
            </a:r>
          </a:p>
          <a:p>
            <a:pPr lvl="2">
              <a:lnSpc>
                <a:spcPct val="90000"/>
              </a:lnSpc>
              <a:spcBef>
                <a:spcPts val="500"/>
              </a:spcBef>
              <a:buClr>
                <a:schemeClr val="accent5"/>
              </a:buClr>
            </a:pPr>
            <a:r>
              <a:rPr lang="en-US" sz="2400">
                <a:solidFill>
                  <a:schemeClr val="tx1">
                    <a:lumMod val="50000"/>
                    <a:lumOff val="50000"/>
                  </a:schemeClr>
                </a:solidFill>
                <a:latin typeface="Verdana" panose="020B0604030504040204" pitchFamily="34" charset="0"/>
                <a:ea typeface="Verdana" panose="020B0604030504040204" pitchFamily="34" charset="0"/>
              </a:rPr>
              <a:t>3. Retrieve pests and diseases</a:t>
            </a:r>
          </a:p>
          <a:p>
            <a:endParaRPr lang="en-GB" sz="2400"/>
          </a:p>
        </p:txBody>
      </p:sp>
      <p:sp>
        <p:nvSpPr>
          <p:cNvPr id="8" name="Title 3">
            <a:extLst>
              <a:ext uri="{FF2B5EF4-FFF2-40B4-BE49-F238E27FC236}">
                <a16:creationId xmlns:a16="http://schemas.microsoft.com/office/drawing/2014/main" id="{C122D36A-BB95-46CA-A374-6694D36C9B17}"/>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6" name="TextBox 5">
            <a:extLst>
              <a:ext uri="{FF2B5EF4-FFF2-40B4-BE49-F238E27FC236}">
                <a16:creationId xmlns:a16="http://schemas.microsoft.com/office/drawing/2014/main" id="{F97F40DB-9174-4F77-8D9D-0AA59E02F1C7}"/>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25</a:t>
            </a:r>
          </a:p>
        </p:txBody>
      </p:sp>
    </p:spTree>
    <p:extLst>
      <p:ext uri="{BB962C8B-B14F-4D97-AF65-F5344CB8AC3E}">
        <p14:creationId xmlns:p14="http://schemas.microsoft.com/office/powerpoint/2010/main" val="13466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hlinkClick r:id="rId2"/>
            <a:extLst>
              <a:ext uri="{FF2B5EF4-FFF2-40B4-BE49-F238E27FC236}">
                <a16:creationId xmlns:a16="http://schemas.microsoft.com/office/drawing/2014/main" id="{05A5B9A2-3AE3-3D45-98A9-3849C34166B3}"/>
              </a:ext>
            </a:extLst>
          </p:cNvPr>
          <p:cNvPicPr>
            <a:picLocks noChangeAspect="1"/>
          </p:cNvPicPr>
          <p:nvPr/>
        </p:nvPicPr>
        <p:blipFill rotWithShape="1">
          <a:blip r:embed="rId3">
            <a:extLst>
              <a:ext uri="{28A0092B-C50C-407E-A947-70E740481C1C}">
                <a14:useLocalDpi xmlns:a14="http://schemas.microsoft.com/office/drawing/2010/main" val="0"/>
              </a:ext>
            </a:extLst>
          </a:blip>
          <a:srcRect t="15947" b="64971"/>
          <a:stretch/>
        </p:blipFill>
        <p:spPr>
          <a:xfrm>
            <a:off x="0" y="2246050"/>
            <a:ext cx="11835294" cy="1411549"/>
          </a:xfrm>
          <a:prstGeom prst="rect">
            <a:avLst/>
          </a:prstGeom>
        </p:spPr>
      </p:pic>
      <p:sp>
        <p:nvSpPr>
          <p:cNvPr id="6" name="Title 3">
            <a:extLst>
              <a:ext uri="{FF2B5EF4-FFF2-40B4-BE49-F238E27FC236}">
                <a16:creationId xmlns:a16="http://schemas.microsoft.com/office/drawing/2014/main" id="{FE92E435-958D-4CFF-931F-65552AE67DA5}"/>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4731EE61-C4B4-4510-9793-9EB5E200C2BE}"/>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26</a:t>
            </a:r>
          </a:p>
        </p:txBody>
      </p:sp>
      <p:sp>
        <p:nvSpPr>
          <p:cNvPr id="2" name="TextBox 1">
            <a:extLst>
              <a:ext uri="{FF2B5EF4-FFF2-40B4-BE49-F238E27FC236}">
                <a16:creationId xmlns:a16="http://schemas.microsoft.com/office/drawing/2014/main" id="{120C5369-8AC6-4FE6-ADD5-D8851062CE85}"/>
              </a:ext>
            </a:extLst>
          </p:cNvPr>
          <p:cNvSpPr txBox="1"/>
          <p:nvPr/>
        </p:nvSpPr>
        <p:spPr>
          <a:xfrm>
            <a:off x="7269018" y="6219829"/>
            <a:ext cx="4230254"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https://scholar.google.com/</a:t>
            </a:r>
            <a:endParaRPr lang="en-GB"/>
          </a:p>
        </p:txBody>
      </p:sp>
    </p:spTree>
    <p:extLst>
      <p:ext uri="{BB962C8B-B14F-4D97-AF65-F5344CB8AC3E}">
        <p14:creationId xmlns:p14="http://schemas.microsoft.com/office/powerpoint/2010/main" val="304912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F2C2C-B414-4CEE-8D4D-0C9702236028}"/>
              </a:ext>
            </a:extLst>
          </p:cNvPr>
          <p:cNvPicPr>
            <a:picLocks noChangeAspect="1"/>
          </p:cNvPicPr>
          <p:nvPr/>
        </p:nvPicPr>
        <p:blipFill rotWithShape="1">
          <a:blip r:embed="rId2"/>
          <a:srcRect t="9098" r="18418"/>
          <a:stretch/>
        </p:blipFill>
        <p:spPr>
          <a:xfrm>
            <a:off x="186612" y="958850"/>
            <a:ext cx="9946433" cy="6003212"/>
          </a:xfrm>
          <a:prstGeom prst="rect">
            <a:avLst/>
          </a:prstGeom>
        </p:spPr>
      </p:pic>
      <p:sp>
        <p:nvSpPr>
          <p:cNvPr id="6" name="Title 3">
            <a:extLst>
              <a:ext uri="{FF2B5EF4-FFF2-40B4-BE49-F238E27FC236}">
                <a16:creationId xmlns:a16="http://schemas.microsoft.com/office/drawing/2014/main" id="{4191FE12-725A-43DA-A013-EB9EB2624752}"/>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63F4991F-C0D9-4422-B830-C600E1B0545C}"/>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27</a:t>
            </a:r>
          </a:p>
        </p:txBody>
      </p:sp>
    </p:spTree>
    <p:extLst>
      <p:ext uri="{BB962C8B-B14F-4D97-AF65-F5344CB8AC3E}">
        <p14:creationId xmlns:p14="http://schemas.microsoft.com/office/powerpoint/2010/main" val="130907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96C2FB13-4DD5-454E-B9FB-2B3B6A9318A0}"/>
              </a:ext>
            </a:extLst>
          </p:cNvPr>
          <p:cNvPicPr>
            <a:picLocks noChangeAspect="1"/>
          </p:cNvPicPr>
          <p:nvPr/>
        </p:nvPicPr>
        <p:blipFill rotWithShape="1">
          <a:blip r:embed="rId3">
            <a:extLst>
              <a:ext uri="{28A0092B-C50C-407E-A947-70E740481C1C}">
                <a14:useLocalDpi xmlns:a14="http://schemas.microsoft.com/office/drawing/2010/main" val="0"/>
              </a:ext>
            </a:extLst>
          </a:blip>
          <a:srcRect t="9374" r="24045" b="13959"/>
          <a:stretch/>
        </p:blipFill>
        <p:spPr>
          <a:xfrm>
            <a:off x="1194869" y="1600200"/>
            <a:ext cx="8334375" cy="5257800"/>
          </a:xfrm>
          <a:prstGeom prst="rect">
            <a:avLst/>
          </a:prstGeom>
        </p:spPr>
      </p:pic>
      <p:sp>
        <p:nvSpPr>
          <p:cNvPr id="5" name="Title 3">
            <a:extLst>
              <a:ext uri="{FF2B5EF4-FFF2-40B4-BE49-F238E27FC236}">
                <a16:creationId xmlns:a16="http://schemas.microsoft.com/office/drawing/2014/main" id="{D6A5E070-A537-4359-9268-CEC89A0413F3}"/>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2" name="TextBox 1">
            <a:extLst>
              <a:ext uri="{FF2B5EF4-FFF2-40B4-BE49-F238E27FC236}">
                <a16:creationId xmlns:a16="http://schemas.microsoft.com/office/drawing/2014/main" id="{276D1809-A79E-48E1-B92D-B171DF5DE245}"/>
              </a:ext>
            </a:extLst>
          </p:cNvPr>
          <p:cNvSpPr txBox="1"/>
          <p:nvPr/>
        </p:nvSpPr>
        <p:spPr>
          <a:xfrm>
            <a:off x="1194869" y="1233996"/>
            <a:ext cx="7380960" cy="369332"/>
          </a:xfrm>
          <a:prstGeom prst="rect">
            <a:avLst/>
          </a:prstGeom>
          <a:noFill/>
        </p:spPr>
        <p:txBody>
          <a:bodyPr wrap="square" rtlCol="0">
            <a:spAutoFit/>
          </a:bodyPr>
          <a:lstStyle/>
          <a:p>
            <a:r>
              <a:rPr lang="es-ES"/>
              <a:t>Software </a:t>
            </a:r>
            <a:r>
              <a:rPr lang="es-ES" err="1"/>
              <a:t>to</a:t>
            </a:r>
            <a:r>
              <a:rPr lang="es-ES"/>
              <a:t> </a:t>
            </a:r>
            <a:r>
              <a:rPr lang="es-ES" err="1"/>
              <a:t>manage</a:t>
            </a:r>
            <a:r>
              <a:rPr lang="es-ES"/>
              <a:t> </a:t>
            </a:r>
            <a:r>
              <a:rPr lang="es-ES" err="1"/>
              <a:t>references</a:t>
            </a:r>
            <a:r>
              <a:rPr lang="es-ES"/>
              <a:t> </a:t>
            </a:r>
            <a:r>
              <a:rPr lang="es-ES" err="1"/>
              <a:t>coming</a:t>
            </a:r>
            <a:r>
              <a:rPr lang="es-ES"/>
              <a:t> </a:t>
            </a:r>
            <a:r>
              <a:rPr lang="es-ES" err="1"/>
              <a:t>from</a:t>
            </a:r>
            <a:r>
              <a:rPr lang="es-ES"/>
              <a:t> Google </a:t>
            </a:r>
            <a:r>
              <a:rPr lang="es-ES" err="1"/>
              <a:t>Scholar</a:t>
            </a:r>
            <a:r>
              <a:rPr lang="es-ES"/>
              <a:t> </a:t>
            </a:r>
            <a:endParaRPr lang="en-GB"/>
          </a:p>
        </p:txBody>
      </p:sp>
      <p:sp>
        <p:nvSpPr>
          <p:cNvPr id="7" name="TextBox 6">
            <a:extLst>
              <a:ext uri="{FF2B5EF4-FFF2-40B4-BE49-F238E27FC236}">
                <a16:creationId xmlns:a16="http://schemas.microsoft.com/office/drawing/2014/main" id="{F5D20612-C118-4E42-BEF7-CD647987B448}"/>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28</a:t>
            </a:r>
          </a:p>
        </p:txBody>
      </p:sp>
      <p:sp>
        <p:nvSpPr>
          <p:cNvPr id="3" name="TextBox 2">
            <a:extLst>
              <a:ext uri="{FF2B5EF4-FFF2-40B4-BE49-F238E27FC236}">
                <a16:creationId xmlns:a16="http://schemas.microsoft.com/office/drawing/2014/main" id="{E6D5B4E2-75F3-40A8-8B37-6B84AB38006B}"/>
              </a:ext>
            </a:extLst>
          </p:cNvPr>
          <p:cNvSpPr txBox="1"/>
          <p:nvPr/>
        </p:nvSpPr>
        <p:spPr>
          <a:xfrm>
            <a:off x="384000" y="6262912"/>
            <a:ext cx="6705600"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https://harzing.com/resources/publish-or-perish</a:t>
            </a:r>
            <a:endParaRPr lang="en-GB"/>
          </a:p>
        </p:txBody>
      </p:sp>
    </p:spTree>
    <p:extLst>
      <p:ext uri="{BB962C8B-B14F-4D97-AF65-F5344CB8AC3E}">
        <p14:creationId xmlns:p14="http://schemas.microsoft.com/office/powerpoint/2010/main" val="55427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hlinkClick r:id="rId2"/>
            <a:extLst>
              <a:ext uri="{FF2B5EF4-FFF2-40B4-BE49-F238E27FC236}">
                <a16:creationId xmlns:a16="http://schemas.microsoft.com/office/drawing/2014/main" id="{B7F6B260-1DAB-5840-92BC-5DB89B3D03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000" y="1473709"/>
            <a:ext cx="11584621" cy="4512754"/>
          </a:xfrm>
        </p:spPr>
      </p:pic>
      <p:sp>
        <p:nvSpPr>
          <p:cNvPr id="6" name="Title 3">
            <a:extLst>
              <a:ext uri="{FF2B5EF4-FFF2-40B4-BE49-F238E27FC236}">
                <a16:creationId xmlns:a16="http://schemas.microsoft.com/office/drawing/2014/main" id="{3F34EEF3-D918-4634-8620-89D408D8075F}"/>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7CF3B015-9A97-4685-9A65-5D013064C018}"/>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29</a:t>
            </a:r>
          </a:p>
        </p:txBody>
      </p:sp>
      <p:sp>
        <p:nvSpPr>
          <p:cNvPr id="2" name="TextBox 1">
            <a:extLst>
              <a:ext uri="{FF2B5EF4-FFF2-40B4-BE49-F238E27FC236}">
                <a16:creationId xmlns:a16="http://schemas.microsoft.com/office/drawing/2014/main" id="{75171F75-47E5-4277-91B7-A7E52E8D2BDF}"/>
              </a:ext>
            </a:extLst>
          </p:cNvPr>
          <p:cNvSpPr txBox="1"/>
          <p:nvPr/>
        </p:nvSpPr>
        <p:spPr>
          <a:xfrm>
            <a:off x="92363" y="6316656"/>
            <a:ext cx="8737601" cy="369332"/>
          </a:xfrm>
          <a:prstGeom prst="rect">
            <a:avLst/>
          </a:prstGeom>
          <a:solidFill>
            <a:schemeClr val="bg1"/>
          </a:solidFill>
          <a:ln>
            <a:solidFill>
              <a:schemeClr val="tx1"/>
            </a:solidFill>
          </a:ln>
        </p:spPr>
        <p:txBody>
          <a:bodyPr wrap="square" rtlCol="0">
            <a:spAutoFit/>
          </a:bodyPr>
          <a:lstStyle/>
          <a:p>
            <a:r>
              <a:rPr lang="en-GB"/>
              <a:t>Go to </a:t>
            </a:r>
            <a:r>
              <a:rPr lang="en-GB">
                <a:hlinkClick r:id="rId4"/>
              </a:rPr>
              <a:t>http://old.worldagroforestry.org/treedb/index.php?speciesname=A</a:t>
            </a:r>
            <a:endParaRPr lang="en-GB"/>
          </a:p>
        </p:txBody>
      </p:sp>
    </p:spTree>
    <p:extLst>
      <p:ext uri="{BB962C8B-B14F-4D97-AF65-F5344CB8AC3E}">
        <p14:creationId xmlns:p14="http://schemas.microsoft.com/office/powerpoint/2010/main" val="34536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4A26B4-8C08-1B4C-A7ED-6BC8EF835356}"/>
              </a:ext>
            </a:extLst>
          </p:cNvPr>
          <p:cNvSpPr>
            <a:spLocks noGrp="1"/>
          </p:cNvSpPr>
          <p:nvPr>
            <p:ph type="body" sz="quarter" idx="10"/>
          </p:nvPr>
        </p:nvSpPr>
        <p:spPr>
          <a:xfrm>
            <a:off x="5109669" y="1242212"/>
            <a:ext cx="5872963" cy="2802192"/>
          </a:xfrm>
        </p:spPr>
        <p:txBody>
          <a:bodyPr/>
          <a:lstStyle/>
          <a:p>
            <a:pPr marL="342900" indent="-342900" algn="l">
              <a:buFont typeface="Arial" panose="020B0604020202020204" pitchFamily="34" charset="0"/>
              <a:buChar char="•"/>
            </a:pPr>
            <a:r>
              <a:rPr lang="en-GB" sz="2000" b="0">
                <a:solidFill>
                  <a:schemeClr val="bg1">
                    <a:lumMod val="50000"/>
                  </a:schemeClr>
                </a:solidFill>
                <a:latin typeface="+mn-lt"/>
              </a:rPr>
              <a:t>This</a:t>
            </a:r>
            <a:r>
              <a:rPr lang="it-IT" sz="2000" b="0">
                <a:solidFill>
                  <a:schemeClr val="bg1">
                    <a:lumMod val="50000"/>
                  </a:schemeClr>
                </a:solidFill>
                <a:latin typeface="+mn-lt"/>
              </a:rPr>
              <a:t> </a:t>
            </a:r>
            <a:r>
              <a:rPr lang="en-GB" sz="2000" b="0">
                <a:solidFill>
                  <a:schemeClr val="bg1">
                    <a:lumMod val="50000"/>
                  </a:schemeClr>
                </a:solidFill>
                <a:latin typeface="+mn-lt"/>
              </a:rPr>
              <a:t>webinar</a:t>
            </a:r>
            <a:r>
              <a:rPr lang="it-IT" sz="2000" b="0">
                <a:solidFill>
                  <a:schemeClr val="bg1">
                    <a:lumMod val="50000"/>
                  </a:schemeClr>
                </a:solidFill>
                <a:latin typeface="+mn-lt"/>
              </a:rPr>
              <a:t> </a:t>
            </a:r>
            <a:r>
              <a:rPr lang="en-GB" sz="2000" b="0">
                <a:solidFill>
                  <a:srgbClr val="0099AB"/>
                </a:solidFill>
                <a:latin typeface="+mn-lt"/>
              </a:rPr>
              <a:t>is</a:t>
            </a:r>
            <a:r>
              <a:rPr lang="it-IT" sz="2000" b="0">
                <a:solidFill>
                  <a:srgbClr val="0099AB"/>
                </a:solidFill>
                <a:latin typeface="+mn-lt"/>
              </a:rPr>
              <a:t> </a:t>
            </a:r>
            <a:r>
              <a:rPr lang="it-IT" sz="2000" b="0" err="1">
                <a:solidFill>
                  <a:srgbClr val="0099AB"/>
                </a:solidFill>
                <a:latin typeface="+mn-lt"/>
              </a:rPr>
              <a:t>being</a:t>
            </a:r>
            <a:r>
              <a:rPr lang="it-IT" sz="2000" b="0">
                <a:solidFill>
                  <a:srgbClr val="0099AB"/>
                </a:solidFill>
                <a:latin typeface="+mn-lt"/>
              </a:rPr>
              <a:t> </a:t>
            </a:r>
            <a:r>
              <a:rPr lang="en-GB" sz="2000" b="0">
                <a:solidFill>
                  <a:srgbClr val="0099AB"/>
                </a:solidFill>
                <a:latin typeface="+mn-lt"/>
              </a:rPr>
              <a:t>recorded! </a:t>
            </a:r>
            <a:endParaRPr lang="en-GB" sz="2000" b="0">
              <a:solidFill>
                <a:schemeClr val="bg1">
                  <a:lumMod val="50000"/>
                </a:schemeClr>
              </a:solidFill>
              <a:latin typeface="+mn-lt"/>
            </a:endParaRPr>
          </a:p>
          <a:p>
            <a:pPr marL="342900" indent="-342900" algn="l">
              <a:buFont typeface="Arial" panose="020B0604020202020204" pitchFamily="34" charset="0"/>
              <a:buChar char="•"/>
            </a:pPr>
            <a:r>
              <a:rPr lang="it-IT" sz="2000" b="0">
                <a:solidFill>
                  <a:schemeClr val="bg1">
                    <a:lumMod val="50000"/>
                  </a:schemeClr>
                </a:solidFill>
                <a:latin typeface="+mn-lt"/>
              </a:rPr>
              <a:t>The </a:t>
            </a:r>
            <a:r>
              <a:rPr lang="it-IT" sz="2000" b="0" err="1">
                <a:solidFill>
                  <a:schemeClr val="bg1">
                    <a:lumMod val="50000"/>
                  </a:schemeClr>
                </a:solidFill>
                <a:latin typeface="+mn-lt"/>
              </a:rPr>
              <a:t>webinar</a:t>
            </a:r>
            <a:r>
              <a:rPr lang="it-IT" sz="2000" b="0">
                <a:solidFill>
                  <a:schemeClr val="bg1">
                    <a:lumMod val="50000"/>
                  </a:schemeClr>
                </a:solidFill>
                <a:latin typeface="+mn-lt"/>
              </a:rPr>
              <a:t> </a:t>
            </a:r>
            <a:r>
              <a:rPr lang="it-IT" sz="2000" b="0" err="1">
                <a:solidFill>
                  <a:srgbClr val="0099AB"/>
                </a:solidFill>
                <a:latin typeface="+mn-lt"/>
              </a:rPr>
              <a:t>is</a:t>
            </a:r>
            <a:r>
              <a:rPr lang="it-IT" sz="2000" b="0">
                <a:solidFill>
                  <a:srgbClr val="0099AB"/>
                </a:solidFill>
                <a:latin typeface="+mn-lt"/>
              </a:rPr>
              <a:t> in English </a:t>
            </a:r>
            <a:r>
              <a:rPr lang="it-IT" sz="2000" b="0">
                <a:solidFill>
                  <a:schemeClr val="bg1">
                    <a:lumMod val="50000"/>
                  </a:schemeClr>
                </a:solidFill>
                <a:latin typeface="+mn-lt"/>
              </a:rPr>
              <a:t>and </a:t>
            </a:r>
            <a:r>
              <a:rPr lang="it-IT" sz="2000" b="0" err="1">
                <a:solidFill>
                  <a:schemeClr val="bg1">
                    <a:lumMod val="50000"/>
                  </a:schemeClr>
                </a:solidFill>
                <a:latin typeface="+mn-lt"/>
              </a:rPr>
              <a:t>questions</a:t>
            </a:r>
            <a:r>
              <a:rPr lang="it-IT" sz="2000" b="0">
                <a:solidFill>
                  <a:schemeClr val="bg1">
                    <a:lumMod val="50000"/>
                  </a:schemeClr>
                </a:solidFill>
                <a:latin typeface="+mn-lt"/>
              </a:rPr>
              <a:t> </a:t>
            </a:r>
            <a:r>
              <a:rPr lang="it-IT" sz="2000" b="0" err="1">
                <a:solidFill>
                  <a:schemeClr val="bg1">
                    <a:lumMod val="50000"/>
                  </a:schemeClr>
                </a:solidFill>
                <a:latin typeface="+mn-lt"/>
              </a:rPr>
              <a:t>should</a:t>
            </a:r>
            <a:r>
              <a:rPr lang="it-IT" sz="2000" b="0">
                <a:solidFill>
                  <a:schemeClr val="bg1">
                    <a:lumMod val="50000"/>
                  </a:schemeClr>
                </a:solidFill>
                <a:latin typeface="+mn-lt"/>
              </a:rPr>
              <a:t> be </a:t>
            </a:r>
            <a:r>
              <a:rPr lang="it-IT" sz="2000" b="0" err="1">
                <a:solidFill>
                  <a:schemeClr val="bg1">
                    <a:lumMod val="50000"/>
                  </a:schemeClr>
                </a:solidFill>
                <a:latin typeface="+mn-lt"/>
              </a:rPr>
              <a:t>submitted</a:t>
            </a:r>
            <a:r>
              <a:rPr lang="it-IT" sz="2000" b="0">
                <a:solidFill>
                  <a:schemeClr val="bg1">
                    <a:lumMod val="50000"/>
                  </a:schemeClr>
                </a:solidFill>
                <a:latin typeface="+mn-lt"/>
              </a:rPr>
              <a:t> in English </a:t>
            </a:r>
            <a:r>
              <a:rPr lang="it-IT" sz="2000" b="0" err="1">
                <a:solidFill>
                  <a:schemeClr val="bg1">
                    <a:lumMod val="50000"/>
                  </a:schemeClr>
                </a:solidFill>
                <a:latin typeface="+mn-lt"/>
              </a:rPr>
              <a:t>through</a:t>
            </a:r>
            <a:r>
              <a:rPr lang="it-IT" sz="2000" b="0">
                <a:solidFill>
                  <a:schemeClr val="bg1">
                    <a:lumMod val="50000"/>
                  </a:schemeClr>
                </a:solidFill>
                <a:latin typeface="+mn-lt"/>
              </a:rPr>
              <a:t> the </a:t>
            </a:r>
            <a:r>
              <a:rPr lang="it-IT" sz="2000" b="0" err="1">
                <a:solidFill>
                  <a:schemeClr val="bg1">
                    <a:lumMod val="50000"/>
                  </a:schemeClr>
                </a:solidFill>
                <a:latin typeface="+mn-lt"/>
              </a:rPr>
              <a:t>platform</a:t>
            </a:r>
            <a:r>
              <a:rPr lang="it-IT" sz="2000" b="0">
                <a:solidFill>
                  <a:schemeClr val="bg1">
                    <a:lumMod val="50000"/>
                  </a:schemeClr>
                </a:solidFill>
                <a:latin typeface="+mn-lt"/>
              </a:rPr>
              <a:t> (</a:t>
            </a:r>
            <a:r>
              <a:rPr lang="it-IT" sz="2000" b="0" err="1">
                <a:solidFill>
                  <a:schemeClr val="bg1">
                    <a:lumMod val="50000"/>
                  </a:schemeClr>
                </a:solidFill>
                <a:latin typeface="+mn-lt"/>
              </a:rPr>
              <a:t>see</a:t>
            </a:r>
            <a:r>
              <a:rPr lang="it-IT" sz="2000" b="0">
                <a:solidFill>
                  <a:schemeClr val="bg1">
                    <a:lumMod val="50000"/>
                  </a:schemeClr>
                </a:solidFill>
                <a:latin typeface="+mn-lt"/>
              </a:rPr>
              <a:t> </a:t>
            </a:r>
            <a:r>
              <a:rPr lang="it-IT" sz="2000" b="0" err="1">
                <a:solidFill>
                  <a:schemeClr val="bg1">
                    <a:lumMod val="50000"/>
                  </a:schemeClr>
                </a:solidFill>
                <a:latin typeface="+mn-lt"/>
              </a:rPr>
              <a:t>hereunder</a:t>
            </a:r>
            <a:r>
              <a:rPr lang="it-IT" sz="2000" b="0">
                <a:solidFill>
                  <a:schemeClr val="bg1">
                    <a:lumMod val="50000"/>
                  </a:schemeClr>
                </a:solidFill>
                <a:latin typeface="+mn-lt"/>
              </a:rPr>
              <a:t>).</a:t>
            </a:r>
            <a:endParaRPr lang="en-GB" sz="2000" b="0">
              <a:latin typeface="+mn-lt"/>
            </a:endParaRPr>
          </a:p>
          <a:p>
            <a:pPr marL="342900" indent="-342900" algn="l">
              <a:buFont typeface="Arial" panose="020B0604020202020204" pitchFamily="34" charset="0"/>
              <a:buChar char="•"/>
            </a:pPr>
            <a:r>
              <a:rPr lang="en-GB" sz="2000" b="0">
                <a:solidFill>
                  <a:schemeClr val="bg1">
                    <a:lumMod val="50000"/>
                  </a:schemeClr>
                </a:solidFill>
                <a:latin typeface="+mn-lt"/>
              </a:rPr>
              <a:t>You are automatically connected to the audio broadcast. One-way audio (</a:t>
            </a:r>
            <a:r>
              <a:rPr lang="en-GB" sz="2000" b="0" u="sng">
                <a:solidFill>
                  <a:schemeClr val="bg1">
                    <a:lumMod val="50000"/>
                  </a:schemeClr>
                </a:solidFill>
                <a:latin typeface="+mn-lt"/>
              </a:rPr>
              <a:t>listen only</a:t>
            </a:r>
            <a:r>
              <a:rPr lang="en-GB" sz="2000" b="0">
                <a:solidFill>
                  <a:schemeClr val="bg1">
                    <a:lumMod val="50000"/>
                  </a:schemeClr>
                </a:solidFill>
                <a:latin typeface="+mn-lt"/>
              </a:rPr>
              <a:t> mode).</a:t>
            </a:r>
          </a:p>
          <a:p>
            <a:endParaRPr lang="de-DE"/>
          </a:p>
        </p:txBody>
      </p:sp>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4"/>
          </p:nvPr>
        </p:nvSpPr>
        <p:spPr>
          <a:xfrm>
            <a:off x="4355689" y="276024"/>
            <a:ext cx="7836311" cy="1159846"/>
          </a:xfrm>
        </p:spPr>
        <p:txBody>
          <a:bodyPr/>
          <a:lstStyle/>
          <a:p>
            <a:pPr algn="l" defTabSz="609585" fontAlgn="base">
              <a:lnSpc>
                <a:spcPct val="80000"/>
              </a:lnSpc>
              <a:spcBef>
                <a:spcPct val="20000"/>
              </a:spcBef>
              <a:spcAft>
                <a:spcPct val="0"/>
              </a:spcAft>
            </a:pPr>
            <a:r>
              <a:rPr lang="en-GB" sz="4000">
                <a:solidFill>
                  <a:srgbClr val="0099AB"/>
                </a:solidFill>
              </a:rPr>
              <a:t>Webinar guide for attendees</a:t>
            </a:r>
          </a:p>
          <a:p>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65" y="4028497"/>
            <a:ext cx="4050890" cy="27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64360" y="3566832"/>
            <a:ext cx="2989109" cy="461665"/>
          </a:xfrm>
          <a:prstGeom prst="rect">
            <a:avLst/>
          </a:prstGeom>
        </p:spPr>
        <p:txBody>
          <a:bodyPr wrap="square">
            <a:spAutoFit/>
          </a:bodyPr>
          <a:lstStyle/>
          <a:p>
            <a:pPr lvl="0" algn="ctr"/>
            <a:r>
              <a:rPr lang="en-GB" sz="1200" b="1">
                <a:solidFill>
                  <a:srgbClr val="4BACC6"/>
                </a:solidFill>
                <a:latin typeface="Verdana" pitchFamily="34" charset="0"/>
                <a:ea typeface="Verdana" pitchFamily="34" charset="0"/>
                <a:cs typeface="Verdana" pitchFamily="34" charset="0"/>
              </a:rPr>
              <a:t>Presentation</a:t>
            </a:r>
          </a:p>
          <a:p>
            <a:pPr lvl="0" algn="ctr"/>
            <a:r>
              <a:rPr lang="en-GB" sz="1200" b="1">
                <a:solidFill>
                  <a:srgbClr val="4BACC6"/>
                </a:solidFill>
                <a:latin typeface="Verdana" pitchFamily="34" charset="0"/>
                <a:ea typeface="Verdana" pitchFamily="34" charset="0"/>
                <a:cs typeface="Verdana" pitchFamily="34" charset="0"/>
              </a:rPr>
              <a:t>window</a:t>
            </a:r>
          </a:p>
        </p:txBody>
      </p:sp>
      <p:sp>
        <p:nvSpPr>
          <p:cNvPr id="7" name="Rectangle 6"/>
          <p:cNvSpPr/>
          <p:nvPr/>
        </p:nvSpPr>
        <p:spPr>
          <a:xfrm>
            <a:off x="7369260" y="4746065"/>
            <a:ext cx="1078213" cy="1015663"/>
          </a:xfrm>
          <a:prstGeom prst="rect">
            <a:avLst/>
          </a:prstGeom>
        </p:spPr>
        <p:txBody>
          <a:bodyPr wrap="square">
            <a:spAutoFit/>
          </a:bodyPr>
          <a:lstStyle/>
          <a:p>
            <a:pPr lvl="0" algn="ctr"/>
            <a:r>
              <a:rPr lang="en-GB" sz="1200" b="1" u="sng">
                <a:solidFill>
                  <a:srgbClr val="4BACC6"/>
                </a:solidFill>
                <a:latin typeface="Verdana" pitchFamily="34" charset="0"/>
                <a:ea typeface="Verdana" pitchFamily="34" charset="0"/>
                <a:cs typeface="Verdana" pitchFamily="34" charset="0"/>
              </a:rPr>
              <a:t>Q&amp;A box</a:t>
            </a:r>
            <a:r>
              <a:rPr lang="en-GB" sz="1200" b="1">
                <a:solidFill>
                  <a:srgbClr val="4BACC6"/>
                </a:solidFill>
                <a:latin typeface="Verdana" pitchFamily="34" charset="0"/>
                <a:ea typeface="Verdana" pitchFamily="34" charset="0"/>
                <a:cs typeface="Verdana" pitchFamily="34" charset="0"/>
              </a:rPr>
              <a:t>: For any questions related to the topic</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5" y="5283836"/>
            <a:ext cx="2300480" cy="5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p:cNvSpPr/>
          <p:nvPr/>
        </p:nvSpPr>
        <p:spPr>
          <a:xfrm>
            <a:off x="4616396" y="4015010"/>
            <a:ext cx="285035" cy="665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a:off x="6658712" y="5018365"/>
            <a:ext cx="594487"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043967">
            <a:off x="2926231" y="5978298"/>
            <a:ext cx="2433030" cy="28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619" y="3774462"/>
            <a:ext cx="3359401" cy="1376638"/>
          </a:xfrm>
          <a:prstGeom prst="rect">
            <a:avLst/>
          </a:prstGeom>
        </p:spPr>
      </p:pic>
    </p:spTree>
    <p:extLst>
      <p:ext uri="{BB962C8B-B14F-4D97-AF65-F5344CB8AC3E}">
        <p14:creationId xmlns:p14="http://schemas.microsoft.com/office/powerpoint/2010/main" val="133185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2942F4DF-9126-B14C-8C3D-53A02F8852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3937" y="1087437"/>
            <a:ext cx="9720263" cy="5538919"/>
          </a:xfrm>
        </p:spPr>
      </p:pic>
      <p:sp>
        <p:nvSpPr>
          <p:cNvPr id="7" name="Title 3">
            <a:extLst>
              <a:ext uri="{FF2B5EF4-FFF2-40B4-BE49-F238E27FC236}">
                <a16:creationId xmlns:a16="http://schemas.microsoft.com/office/drawing/2014/main" id="{20D18233-4EF4-4D07-8596-E2EBD5FF56D9}"/>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300FB8E6-CE5F-4FA2-B5CB-FE7C7C40BAE1}"/>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30</a:t>
            </a:r>
          </a:p>
        </p:txBody>
      </p:sp>
      <p:sp>
        <p:nvSpPr>
          <p:cNvPr id="2" name="TextBox 1">
            <a:extLst>
              <a:ext uri="{FF2B5EF4-FFF2-40B4-BE49-F238E27FC236}">
                <a16:creationId xmlns:a16="http://schemas.microsoft.com/office/drawing/2014/main" id="{03399ACC-ECA1-4F1D-8238-FDB01358EE55}"/>
              </a:ext>
            </a:extLst>
          </p:cNvPr>
          <p:cNvSpPr txBox="1"/>
          <p:nvPr/>
        </p:nvSpPr>
        <p:spPr>
          <a:xfrm>
            <a:off x="206544" y="6250606"/>
            <a:ext cx="4391200"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http://nemaplex.ucdavis.edu/</a:t>
            </a:r>
            <a:endParaRPr lang="en-GB"/>
          </a:p>
        </p:txBody>
      </p:sp>
    </p:spTree>
    <p:extLst>
      <p:ext uri="{BB962C8B-B14F-4D97-AF65-F5344CB8AC3E}">
        <p14:creationId xmlns:p14="http://schemas.microsoft.com/office/powerpoint/2010/main" val="154739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ADE4BE79-5F13-0F4A-8E16-F328123E6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439" y="958850"/>
            <a:ext cx="4842162" cy="5765176"/>
          </a:xfrm>
          <a:prstGeom prst="rect">
            <a:avLst/>
          </a:prstGeom>
        </p:spPr>
      </p:pic>
      <p:sp>
        <p:nvSpPr>
          <p:cNvPr id="7" name="Title 3">
            <a:extLst>
              <a:ext uri="{FF2B5EF4-FFF2-40B4-BE49-F238E27FC236}">
                <a16:creationId xmlns:a16="http://schemas.microsoft.com/office/drawing/2014/main" id="{6E62A93D-8B4B-4F9C-85C4-075E28C6885B}"/>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03426A36-942B-45B7-BDD0-EFCDF033D8E5}"/>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31</a:t>
            </a:r>
          </a:p>
        </p:txBody>
      </p:sp>
      <p:sp>
        <p:nvSpPr>
          <p:cNvPr id="2" name="TextBox 1">
            <a:extLst>
              <a:ext uri="{FF2B5EF4-FFF2-40B4-BE49-F238E27FC236}">
                <a16:creationId xmlns:a16="http://schemas.microsoft.com/office/drawing/2014/main" id="{1F693C00-3B34-446A-98EE-910D2CEEE76C}"/>
              </a:ext>
            </a:extLst>
          </p:cNvPr>
          <p:cNvSpPr txBox="1"/>
          <p:nvPr/>
        </p:nvSpPr>
        <p:spPr>
          <a:xfrm>
            <a:off x="277092" y="6354694"/>
            <a:ext cx="8303490"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http://www.aphidsonworldsplants.info/C_HOSTS_AAIntro.htm</a:t>
            </a:r>
            <a:endParaRPr lang="en-GB"/>
          </a:p>
        </p:txBody>
      </p:sp>
    </p:spTree>
    <p:extLst>
      <p:ext uri="{BB962C8B-B14F-4D97-AF65-F5344CB8AC3E}">
        <p14:creationId xmlns:p14="http://schemas.microsoft.com/office/powerpoint/2010/main" val="3047132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1C0AE0DC-26B5-0E48-A4A1-06BBBF286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63"/>
            <a:ext cx="12192000" cy="4948364"/>
          </a:xfrm>
          <a:prstGeom prst="rect">
            <a:avLst/>
          </a:prstGeom>
        </p:spPr>
      </p:pic>
      <p:sp>
        <p:nvSpPr>
          <p:cNvPr id="7" name="Title 3">
            <a:extLst>
              <a:ext uri="{FF2B5EF4-FFF2-40B4-BE49-F238E27FC236}">
                <a16:creationId xmlns:a16="http://schemas.microsoft.com/office/drawing/2014/main" id="{2BA7D072-303C-4B44-AD8B-36B41A2BFCBC}"/>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17DC3882-F36E-4922-8B7D-9F00D4D0B9CC}"/>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32</a:t>
            </a:r>
          </a:p>
        </p:txBody>
      </p:sp>
      <p:sp>
        <p:nvSpPr>
          <p:cNvPr id="5" name="TextBox 4">
            <a:extLst>
              <a:ext uri="{FF2B5EF4-FFF2-40B4-BE49-F238E27FC236}">
                <a16:creationId xmlns:a16="http://schemas.microsoft.com/office/drawing/2014/main" id="{525D8645-DD81-4F01-A8AB-0C9781A75076}"/>
              </a:ext>
            </a:extLst>
          </p:cNvPr>
          <p:cNvSpPr txBox="1"/>
          <p:nvPr/>
        </p:nvSpPr>
        <p:spPr>
          <a:xfrm>
            <a:off x="277092" y="6354694"/>
            <a:ext cx="4119417" cy="369332"/>
          </a:xfrm>
          <a:prstGeom prst="rect">
            <a:avLst/>
          </a:prstGeom>
          <a:solidFill>
            <a:schemeClr val="bg1"/>
          </a:solidFill>
          <a:ln>
            <a:solidFill>
              <a:schemeClr val="tx1"/>
            </a:solidFill>
          </a:ln>
        </p:spPr>
        <p:txBody>
          <a:bodyPr wrap="square" rtlCol="0">
            <a:spAutoFit/>
          </a:bodyPr>
          <a:lstStyle/>
          <a:p>
            <a:r>
              <a:rPr lang="en-GB"/>
              <a:t>Go to </a:t>
            </a:r>
            <a:r>
              <a:rPr lang="en-GB">
                <a:hlinkClick r:id="rId2"/>
              </a:rPr>
              <a:t>http://www.brc.ac.uk/dbif/</a:t>
            </a:r>
            <a:endParaRPr lang="en-GB"/>
          </a:p>
        </p:txBody>
      </p:sp>
    </p:spTree>
    <p:extLst>
      <p:ext uri="{BB962C8B-B14F-4D97-AF65-F5344CB8AC3E}">
        <p14:creationId xmlns:p14="http://schemas.microsoft.com/office/powerpoint/2010/main" val="193503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FE7B7A07-61ED-254D-A164-6749F84C30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2525" y="1315245"/>
            <a:ext cx="8977112" cy="5085556"/>
          </a:xfrm>
        </p:spPr>
      </p:pic>
      <p:sp>
        <p:nvSpPr>
          <p:cNvPr id="7" name="Title 3">
            <a:extLst>
              <a:ext uri="{FF2B5EF4-FFF2-40B4-BE49-F238E27FC236}">
                <a16:creationId xmlns:a16="http://schemas.microsoft.com/office/drawing/2014/main" id="{7033F185-33CA-4C81-B655-9EE7B69734C5}"/>
              </a:ext>
            </a:extLst>
          </p:cNvPr>
          <p:cNvSpPr>
            <a:spLocks noGrp="1"/>
          </p:cNvSpPr>
          <p:nvPr>
            <p:ph type="title"/>
          </p:nvPr>
        </p:nvSpPr>
        <p:spPr>
          <a:xfrm>
            <a:off x="384000" y="64800"/>
            <a:ext cx="10240200" cy="894050"/>
          </a:xfrm>
        </p:spPr>
        <p:txBody>
          <a:bodyPr/>
          <a:lstStyle/>
          <a:p>
            <a:r>
              <a:rPr lang="nl-BE"/>
              <a:t>Compiling a pest list: open access databases</a:t>
            </a:r>
            <a:endParaRPr lang="en-GB"/>
          </a:p>
        </p:txBody>
      </p:sp>
      <p:sp>
        <p:nvSpPr>
          <p:cNvPr id="4" name="TextBox 3">
            <a:extLst>
              <a:ext uri="{FF2B5EF4-FFF2-40B4-BE49-F238E27FC236}">
                <a16:creationId xmlns:a16="http://schemas.microsoft.com/office/drawing/2014/main" id="{A18A427A-8950-4EF3-B848-ED3E558A3E68}"/>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33</a:t>
            </a:r>
          </a:p>
        </p:txBody>
      </p:sp>
      <p:sp>
        <p:nvSpPr>
          <p:cNvPr id="3" name="TextBox 2">
            <a:extLst>
              <a:ext uri="{FF2B5EF4-FFF2-40B4-BE49-F238E27FC236}">
                <a16:creationId xmlns:a16="http://schemas.microsoft.com/office/drawing/2014/main" id="{B46959DD-0339-4668-BA28-A3BB7737CBB1}"/>
              </a:ext>
            </a:extLst>
          </p:cNvPr>
          <p:cNvSpPr txBox="1"/>
          <p:nvPr/>
        </p:nvSpPr>
        <p:spPr>
          <a:xfrm>
            <a:off x="206544" y="6333703"/>
            <a:ext cx="3303274" cy="369332"/>
          </a:xfrm>
          <a:prstGeom prst="rect">
            <a:avLst/>
          </a:prstGeom>
          <a:noFill/>
        </p:spPr>
        <p:txBody>
          <a:bodyPr wrap="square" rtlCol="0">
            <a:spAutoFit/>
          </a:bodyPr>
          <a:lstStyle/>
          <a:p>
            <a:r>
              <a:rPr lang="en-GB"/>
              <a:t>Go to </a:t>
            </a:r>
            <a:r>
              <a:rPr lang="en-GB">
                <a:hlinkClick r:id="rId2"/>
              </a:rPr>
              <a:t>http://scalenet.info/</a:t>
            </a:r>
            <a:endParaRPr lang="en-GB"/>
          </a:p>
        </p:txBody>
      </p:sp>
    </p:spTree>
    <p:extLst>
      <p:ext uri="{BB962C8B-B14F-4D97-AF65-F5344CB8AC3E}">
        <p14:creationId xmlns:p14="http://schemas.microsoft.com/office/powerpoint/2010/main" val="163474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881BCE-720B-45D3-AD48-B2992E53033B}"/>
              </a:ext>
            </a:extLst>
          </p:cNvPr>
          <p:cNvSpPr>
            <a:spLocks noGrp="1"/>
          </p:cNvSpPr>
          <p:nvPr>
            <p:ph sz="half" idx="1"/>
          </p:nvPr>
        </p:nvSpPr>
        <p:spPr>
          <a:xfrm>
            <a:off x="856794" y="1279700"/>
            <a:ext cx="10478411" cy="4773613"/>
          </a:xfrm>
        </p:spPr>
        <p:txBody>
          <a:bodyPr/>
          <a:lstStyle/>
          <a:p>
            <a:pPr marL="0" indent="0">
              <a:buNone/>
            </a:pPr>
            <a:r>
              <a:rPr lang="en-GB" dirty="0"/>
              <a:t>Recommendations</a:t>
            </a:r>
          </a:p>
          <a:p>
            <a:r>
              <a:rPr lang="en-GB" dirty="0"/>
              <a:t>Keep track of search methodology</a:t>
            </a:r>
          </a:p>
          <a:p>
            <a:pPr lvl="1"/>
            <a:r>
              <a:rPr lang="en-GB" dirty="0"/>
              <a:t>Date, keywords and search terms </a:t>
            </a:r>
          </a:p>
          <a:p>
            <a:pPr lvl="1"/>
            <a:r>
              <a:rPr lang="en-GB" dirty="0"/>
              <a:t>Explain methodology used for the pest list compilation</a:t>
            </a:r>
          </a:p>
          <a:p>
            <a:pPr lvl="1"/>
            <a:r>
              <a:rPr lang="en-GB" dirty="0"/>
              <a:t>Databases (CABI, EPPO, others)</a:t>
            </a:r>
          </a:p>
          <a:p>
            <a:pPr lvl="1"/>
            <a:r>
              <a:rPr lang="en-GB" dirty="0"/>
              <a:t>References</a:t>
            </a:r>
          </a:p>
          <a:p>
            <a:r>
              <a:rPr lang="en-GB" dirty="0"/>
              <a:t>Give full reference to the pests and diseases reported</a:t>
            </a:r>
          </a:p>
          <a:p>
            <a:r>
              <a:rPr lang="en-GB" dirty="0"/>
              <a:t>Organize output as specified in the EFSA Technical Report</a:t>
            </a:r>
          </a:p>
          <a:p>
            <a:r>
              <a:rPr lang="en-GB" b="1" dirty="0">
                <a:solidFill>
                  <a:srgbClr val="FFC000"/>
                </a:solidFill>
              </a:rPr>
              <a:t>Provide all information relevant to help us to evaluate properly your dossier</a:t>
            </a:r>
          </a:p>
        </p:txBody>
      </p:sp>
      <p:sp>
        <p:nvSpPr>
          <p:cNvPr id="4" name="Title 3">
            <a:extLst>
              <a:ext uri="{FF2B5EF4-FFF2-40B4-BE49-F238E27FC236}">
                <a16:creationId xmlns:a16="http://schemas.microsoft.com/office/drawing/2014/main" id="{39101268-6042-4EE5-B506-1B281F0EBFBC}"/>
              </a:ext>
            </a:extLst>
          </p:cNvPr>
          <p:cNvSpPr>
            <a:spLocks noGrp="1"/>
          </p:cNvSpPr>
          <p:nvPr>
            <p:ph type="title"/>
          </p:nvPr>
        </p:nvSpPr>
        <p:spPr/>
        <p:txBody>
          <a:bodyPr/>
          <a:lstStyle/>
          <a:p>
            <a:r>
              <a:rPr lang="es-ES"/>
              <a:t>Final </a:t>
            </a:r>
            <a:r>
              <a:rPr lang="es-ES" err="1"/>
              <a:t>considerations</a:t>
            </a:r>
            <a:endParaRPr lang="en-GB"/>
          </a:p>
        </p:txBody>
      </p:sp>
      <p:sp>
        <p:nvSpPr>
          <p:cNvPr id="5" name="TextBox 4">
            <a:extLst>
              <a:ext uri="{FF2B5EF4-FFF2-40B4-BE49-F238E27FC236}">
                <a16:creationId xmlns:a16="http://schemas.microsoft.com/office/drawing/2014/main" id="{7BE82FE2-E06D-4884-8C48-86F2F50828AC}"/>
              </a:ext>
            </a:extLst>
          </p:cNvPr>
          <p:cNvSpPr txBox="1"/>
          <p:nvPr/>
        </p:nvSpPr>
        <p:spPr>
          <a:xfrm>
            <a:off x="11573164" y="6281384"/>
            <a:ext cx="412292"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34</a:t>
            </a:r>
          </a:p>
        </p:txBody>
      </p:sp>
    </p:spTree>
    <p:extLst>
      <p:ext uri="{BB962C8B-B14F-4D97-AF65-F5344CB8AC3E}">
        <p14:creationId xmlns:p14="http://schemas.microsoft.com/office/powerpoint/2010/main" val="3430285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0"/>
          </p:nvPr>
        </p:nvSpPr>
        <p:spPr>
          <a:xfrm>
            <a:off x="4572000" y="1355973"/>
            <a:ext cx="7620000" cy="2486167"/>
          </a:xfrm>
        </p:spPr>
        <p:txBody>
          <a:bodyPr/>
          <a:lstStyle/>
          <a:p>
            <a:pPr algn="ctr" defTabSz="609585" fontAlgn="base">
              <a:lnSpc>
                <a:spcPct val="80000"/>
              </a:lnSpc>
              <a:spcBef>
                <a:spcPct val="20000"/>
              </a:spcBef>
              <a:spcAft>
                <a:spcPct val="0"/>
              </a:spcAft>
            </a:pPr>
            <a:r>
              <a:rPr lang="en-GB" sz="3200" u="sng"/>
              <a:t>Hold on! </a:t>
            </a:r>
          </a:p>
          <a:p>
            <a:pPr algn="ctr" defTabSz="609585" fontAlgn="base">
              <a:lnSpc>
                <a:spcPct val="150000"/>
              </a:lnSpc>
              <a:spcBef>
                <a:spcPct val="20000"/>
              </a:spcBef>
              <a:spcAft>
                <a:spcPct val="0"/>
              </a:spcAft>
            </a:pPr>
            <a:r>
              <a:rPr lang="en-GB" sz="3200"/>
              <a:t>We will be back in 10 minutes following the Q&amp;A session on the proposed methodology</a:t>
            </a:r>
            <a:r>
              <a:rPr lang="en-GB" sz="3200">
                <a:solidFill>
                  <a:srgbClr val="0099AB"/>
                </a:solidFill>
              </a:rPr>
              <a:t> </a:t>
            </a:r>
          </a:p>
          <a:p>
            <a:endParaRPr lang="de-DE"/>
          </a:p>
        </p:txBody>
      </p:sp>
      <p:pic>
        <p:nvPicPr>
          <p:cNvPr id="2" name="Picture 1">
            <a:extLst>
              <a:ext uri="{FF2B5EF4-FFF2-40B4-BE49-F238E27FC236}">
                <a16:creationId xmlns:a16="http://schemas.microsoft.com/office/drawing/2014/main" id="{491059D3-DD50-42F3-903A-9217DABEAA35}"/>
              </a:ext>
            </a:extLst>
          </p:cNvPr>
          <p:cNvPicPr>
            <a:picLocks noChangeAspect="1"/>
          </p:cNvPicPr>
          <p:nvPr/>
        </p:nvPicPr>
        <p:blipFill>
          <a:blip r:embed="rId3"/>
          <a:stretch>
            <a:fillRect/>
          </a:stretch>
        </p:blipFill>
        <p:spPr>
          <a:xfrm>
            <a:off x="4045115" y="3732481"/>
            <a:ext cx="4546023" cy="2778125"/>
          </a:xfrm>
          <a:prstGeom prst="rect">
            <a:avLst/>
          </a:prstGeom>
        </p:spPr>
      </p:pic>
    </p:spTree>
    <p:extLst>
      <p:ext uri="{BB962C8B-B14F-4D97-AF65-F5344CB8AC3E}">
        <p14:creationId xmlns:p14="http://schemas.microsoft.com/office/powerpoint/2010/main" val="33691469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37896-2BFA-4295-87F7-07574F18565B}"/>
              </a:ext>
            </a:extLst>
          </p:cNvPr>
          <p:cNvSpPr>
            <a:spLocks noGrp="1"/>
          </p:cNvSpPr>
          <p:nvPr>
            <p:ph type="title"/>
          </p:nvPr>
        </p:nvSpPr>
        <p:spPr/>
        <p:txBody>
          <a:bodyPr/>
          <a:lstStyle/>
          <a:p>
            <a:r>
              <a:rPr lang="en-US">
                <a:latin typeface="Verdana"/>
                <a:ea typeface="Verdana"/>
              </a:rPr>
              <a:t>Webinar Outline</a:t>
            </a:r>
            <a:endParaRPr lang="en-GB"/>
          </a:p>
        </p:txBody>
      </p:sp>
      <p:graphicFrame>
        <p:nvGraphicFramePr>
          <p:cNvPr id="9" name="Diagram 8">
            <a:extLst>
              <a:ext uri="{FF2B5EF4-FFF2-40B4-BE49-F238E27FC236}">
                <a16:creationId xmlns:a16="http://schemas.microsoft.com/office/drawing/2014/main" id="{310B02F5-5AB5-489F-8989-F9D588CF379F}"/>
              </a:ext>
            </a:extLst>
          </p:cNvPr>
          <p:cNvGraphicFramePr/>
          <p:nvPr>
            <p:extLst>
              <p:ext uri="{D42A27DB-BD31-4B8C-83A1-F6EECF244321}">
                <p14:modId xmlns:p14="http://schemas.microsoft.com/office/powerpoint/2010/main" val="2674139639"/>
              </p:ext>
            </p:extLst>
          </p:nvPr>
        </p:nvGraphicFramePr>
        <p:xfrm>
          <a:off x="-2301809" y="958850"/>
          <a:ext cx="8675449" cy="583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FEC6A22-C4B1-44C3-9805-A5775F3442D9}"/>
              </a:ext>
            </a:extLst>
          </p:cNvPr>
          <p:cNvSpPr txBox="1"/>
          <p:nvPr/>
        </p:nvSpPr>
        <p:spPr>
          <a:xfrm>
            <a:off x="2999842" y="1117602"/>
            <a:ext cx="6281142" cy="984885"/>
          </a:xfrm>
          <a:prstGeom prst="rect">
            <a:avLst/>
          </a:prstGeom>
          <a:noFill/>
        </p:spPr>
        <p:txBody>
          <a:bodyPr wrap="square" rtlCol="0">
            <a:spAutoFit/>
          </a:bodyPr>
          <a:lstStyle/>
          <a:p>
            <a:r>
              <a:rPr lang="en-GB" sz="2000">
                <a:solidFill>
                  <a:schemeClr val="tx1">
                    <a:lumMod val="50000"/>
                    <a:lumOff val="50000"/>
                  </a:schemeClr>
                </a:solidFill>
                <a:latin typeface="Verdana"/>
                <a:ea typeface="Verdana"/>
              </a:rPr>
              <a:t>Introduction: Regulation (EU) 2016/2031 and High Risk Plant dossiers from non-EU countries </a:t>
            </a:r>
          </a:p>
          <a:p>
            <a:endParaRPr lang="en-GB"/>
          </a:p>
        </p:txBody>
      </p:sp>
      <p:sp>
        <p:nvSpPr>
          <p:cNvPr id="13" name="TextBox 12">
            <a:extLst>
              <a:ext uri="{FF2B5EF4-FFF2-40B4-BE49-F238E27FC236}">
                <a16:creationId xmlns:a16="http://schemas.microsoft.com/office/drawing/2014/main" id="{696AC600-5112-42F8-8F05-D46C3237634C}"/>
              </a:ext>
            </a:extLst>
          </p:cNvPr>
          <p:cNvSpPr txBox="1"/>
          <p:nvPr/>
        </p:nvSpPr>
        <p:spPr>
          <a:xfrm>
            <a:off x="3914242" y="2504094"/>
            <a:ext cx="6281142" cy="1292662"/>
          </a:xfrm>
          <a:prstGeom prst="rect">
            <a:avLst/>
          </a:prstGeom>
          <a:noFill/>
        </p:spPr>
        <p:txBody>
          <a:bodyPr wrap="square" rtlCol="0">
            <a:spAutoFit/>
          </a:bodyPr>
          <a:lstStyle/>
          <a:p>
            <a:pPr lvl="0"/>
            <a:r>
              <a:rPr lang="en-GB" sz="2000">
                <a:solidFill>
                  <a:schemeClr val="tx1">
                    <a:lumMod val="50000"/>
                    <a:lumOff val="50000"/>
                  </a:schemeClr>
                </a:solidFill>
                <a:latin typeface="Verdana"/>
                <a:ea typeface="Verdana"/>
              </a:rPr>
              <a:t>Proposed methodology for the compilation of the pest list</a:t>
            </a:r>
          </a:p>
          <a:p>
            <a:pPr lvl="0"/>
            <a:r>
              <a:rPr lang="en-GB" sz="2000">
                <a:solidFill>
                  <a:schemeClr val="accent1"/>
                </a:solidFill>
              </a:rPr>
              <a:t>How to prepare a pest list? </a:t>
            </a:r>
            <a:r>
              <a:rPr lang="en-GB" sz="2000" u="sng">
                <a:solidFill>
                  <a:schemeClr val="accent1"/>
                </a:solidFill>
              </a:rPr>
              <a:t>Webinar 1</a:t>
            </a:r>
          </a:p>
          <a:p>
            <a:endParaRPr lang="en-GB"/>
          </a:p>
        </p:txBody>
      </p:sp>
      <p:sp>
        <p:nvSpPr>
          <p:cNvPr id="14" name="TextBox 13">
            <a:extLst>
              <a:ext uri="{FF2B5EF4-FFF2-40B4-BE49-F238E27FC236}">
                <a16:creationId xmlns:a16="http://schemas.microsoft.com/office/drawing/2014/main" id="{6001EAA1-5106-4A16-8F17-7E736BC558FC}"/>
              </a:ext>
            </a:extLst>
          </p:cNvPr>
          <p:cNvSpPr txBox="1"/>
          <p:nvPr/>
        </p:nvSpPr>
        <p:spPr>
          <a:xfrm>
            <a:off x="3914242" y="4463981"/>
            <a:ext cx="4858742" cy="677108"/>
          </a:xfrm>
          <a:prstGeom prst="rect">
            <a:avLst/>
          </a:prstGeom>
          <a:noFill/>
        </p:spPr>
        <p:txBody>
          <a:bodyPr wrap="square" rtlCol="0">
            <a:spAutoFit/>
          </a:bodyPr>
          <a:lstStyle/>
          <a:p>
            <a:r>
              <a:rPr lang="en-GB" sz="2000">
                <a:solidFill>
                  <a:schemeClr val="tx1">
                    <a:lumMod val="50000"/>
                    <a:lumOff val="50000"/>
                  </a:schemeClr>
                </a:solidFill>
                <a:latin typeface="Verdana"/>
                <a:ea typeface="Verdana"/>
              </a:rPr>
              <a:t>Q&amp;A on the proposed methodology</a:t>
            </a:r>
          </a:p>
          <a:p>
            <a:endParaRPr lang="en-GB"/>
          </a:p>
        </p:txBody>
      </p:sp>
      <p:sp>
        <p:nvSpPr>
          <p:cNvPr id="15" name="TextBox 14">
            <a:extLst>
              <a:ext uri="{FF2B5EF4-FFF2-40B4-BE49-F238E27FC236}">
                <a16:creationId xmlns:a16="http://schemas.microsoft.com/office/drawing/2014/main" id="{99FBAA52-5B34-4AD0-BBE2-B7640D76FDCF}"/>
              </a:ext>
            </a:extLst>
          </p:cNvPr>
          <p:cNvSpPr txBox="1"/>
          <p:nvPr/>
        </p:nvSpPr>
        <p:spPr>
          <a:xfrm>
            <a:off x="2810222" y="5850528"/>
            <a:ext cx="7900035" cy="707886"/>
          </a:xfrm>
          <a:prstGeom prst="rect">
            <a:avLst/>
          </a:prstGeom>
          <a:noFill/>
        </p:spPr>
        <p:txBody>
          <a:bodyPr wrap="square" rtlCol="0">
            <a:spAutoFit/>
          </a:bodyPr>
          <a:lstStyle/>
          <a:p>
            <a:r>
              <a:rPr lang="en-GB" sz="2000">
                <a:solidFill>
                  <a:schemeClr val="tx1">
                    <a:lumMod val="50000"/>
                    <a:lumOff val="50000"/>
                  </a:schemeClr>
                </a:solidFill>
                <a:latin typeface="Verdana"/>
                <a:ea typeface="Verdana"/>
              </a:rPr>
              <a:t>Dossier for fruits of </a:t>
            </a:r>
            <a:r>
              <a:rPr lang="en-GB" sz="2000" i="1">
                <a:solidFill>
                  <a:schemeClr val="tx1">
                    <a:lumMod val="50000"/>
                    <a:lumOff val="50000"/>
                  </a:schemeClr>
                </a:solidFill>
                <a:latin typeface="Verdana"/>
                <a:ea typeface="Verdana"/>
              </a:rPr>
              <a:t>Momordica</a:t>
            </a:r>
            <a:r>
              <a:rPr lang="en-GB" sz="2000">
                <a:solidFill>
                  <a:schemeClr val="tx1">
                    <a:lumMod val="50000"/>
                    <a:lumOff val="50000"/>
                  </a:schemeClr>
                </a:solidFill>
                <a:latin typeface="Verdana"/>
                <a:ea typeface="Verdana"/>
              </a:rPr>
              <a:t> L. and final Q&amp;A</a:t>
            </a:r>
          </a:p>
          <a:p>
            <a:r>
              <a:rPr lang="en-GB" sz="2000">
                <a:solidFill>
                  <a:schemeClr val="accent1"/>
                </a:solidFill>
              </a:rPr>
              <a:t>How to prepare a dossier for </a:t>
            </a:r>
            <a:r>
              <a:rPr lang="en-GB" sz="2000" i="1">
                <a:solidFill>
                  <a:schemeClr val="accent1"/>
                </a:solidFill>
              </a:rPr>
              <a:t>Momordica</a:t>
            </a:r>
            <a:r>
              <a:rPr lang="en-GB" sz="2000">
                <a:solidFill>
                  <a:schemeClr val="accent1"/>
                </a:solidFill>
              </a:rPr>
              <a:t> fruits? </a:t>
            </a:r>
            <a:r>
              <a:rPr lang="en-GB" sz="2000" u="sng">
                <a:solidFill>
                  <a:schemeClr val="accent1"/>
                </a:solidFill>
              </a:rPr>
              <a:t>Webinar 2</a:t>
            </a:r>
            <a:endParaRPr lang="en-GB" u="sng">
              <a:solidFill>
                <a:schemeClr val="accent1"/>
              </a:solidFill>
            </a:endParaRPr>
          </a:p>
        </p:txBody>
      </p:sp>
      <p:sp>
        <p:nvSpPr>
          <p:cNvPr id="19" name="Rectangle 18">
            <a:extLst>
              <a:ext uri="{FF2B5EF4-FFF2-40B4-BE49-F238E27FC236}">
                <a16:creationId xmlns:a16="http://schemas.microsoft.com/office/drawing/2014/main" id="{C827651D-F44D-456C-8753-C892E279D6FF}"/>
              </a:ext>
            </a:extLst>
          </p:cNvPr>
          <p:cNvSpPr/>
          <p:nvPr/>
        </p:nvSpPr>
        <p:spPr>
          <a:xfrm>
            <a:off x="3917464" y="2533539"/>
            <a:ext cx="6077708" cy="1019270"/>
          </a:xfrm>
          <a:prstGeom prst="rect">
            <a:avLst/>
          </a:prstGeom>
          <a:noFill/>
          <a:ln w="57150">
            <a:solidFill>
              <a:srgbClr val="EF98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F1B8427C-6402-47A1-98E4-6C7DC824D1BA}"/>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4</a:t>
            </a:r>
          </a:p>
        </p:txBody>
      </p:sp>
    </p:spTree>
    <p:extLst>
      <p:ext uri="{BB962C8B-B14F-4D97-AF65-F5344CB8AC3E}">
        <p14:creationId xmlns:p14="http://schemas.microsoft.com/office/powerpoint/2010/main" val="243032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DF9B39-AC04-4B02-A15F-B4DE9D35AB8E}"/>
              </a:ext>
            </a:extLst>
          </p:cNvPr>
          <p:cNvSpPr>
            <a:spLocks noGrp="1"/>
          </p:cNvSpPr>
          <p:nvPr>
            <p:ph sz="half" idx="1"/>
          </p:nvPr>
        </p:nvSpPr>
        <p:spPr/>
        <p:txBody>
          <a:bodyPr/>
          <a:lstStyle/>
          <a:p>
            <a:endParaRPr lang="en-GB"/>
          </a:p>
        </p:txBody>
      </p:sp>
      <p:sp>
        <p:nvSpPr>
          <p:cNvPr id="3" name="Content Placeholder 2">
            <a:extLst>
              <a:ext uri="{FF2B5EF4-FFF2-40B4-BE49-F238E27FC236}">
                <a16:creationId xmlns:a16="http://schemas.microsoft.com/office/drawing/2014/main" id="{20CAC9B3-3A17-4A2C-BCEF-C87BC76B8373}"/>
              </a:ext>
            </a:extLst>
          </p:cNvPr>
          <p:cNvSpPr>
            <a:spLocks noGrp="1"/>
          </p:cNvSpPr>
          <p:nvPr>
            <p:ph sz="half" idx="2"/>
          </p:nvPr>
        </p:nvSpPr>
        <p:spPr/>
        <p:txBody>
          <a:bodyPr/>
          <a:lstStyle/>
          <a:p>
            <a:endParaRPr lang="en-GB"/>
          </a:p>
        </p:txBody>
      </p:sp>
      <p:sp>
        <p:nvSpPr>
          <p:cNvPr id="4" name="Title 3">
            <a:extLst>
              <a:ext uri="{FF2B5EF4-FFF2-40B4-BE49-F238E27FC236}">
                <a16:creationId xmlns:a16="http://schemas.microsoft.com/office/drawing/2014/main" id="{28A2376D-0134-4485-89F8-7D13705E4CBE}"/>
              </a:ext>
            </a:extLst>
          </p:cNvPr>
          <p:cNvSpPr>
            <a:spLocks noGrp="1"/>
          </p:cNvSpPr>
          <p:nvPr>
            <p:ph type="title"/>
          </p:nvPr>
        </p:nvSpPr>
        <p:spPr/>
        <p:txBody>
          <a:bodyPr/>
          <a:lstStyle/>
          <a:p>
            <a:endParaRPr lang="en-GB"/>
          </a:p>
        </p:txBody>
      </p:sp>
      <p:grpSp>
        <p:nvGrpSpPr>
          <p:cNvPr id="9" name="Group 8">
            <a:extLst>
              <a:ext uri="{FF2B5EF4-FFF2-40B4-BE49-F238E27FC236}">
                <a16:creationId xmlns:a16="http://schemas.microsoft.com/office/drawing/2014/main" id="{6C62F2A5-80E4-43BA-810E-70CEE5569C9C}"/>
              </a:ext>
            </a:extLst>
          </p:cNvPr>
          <p:cNvGrpSpPr/>
          <p:nvPr/>
        </p:nvGrpSpPr>
        <p:grpSpPr>
          <a:xfrm>
            <a:off x="0" y="0"/>
            <a:ext cx="12191980" cy="6857990"/>
            <a:chOff x="0" y="0"/>
            <a:chExt cx="12191980" cy="6857990"/>
          </a:xfrm>
        </p:grpSpPr>
        <p:pic>
          <p:nvPicPr>
            <p:cNvPr id="5" name="Picture 2" descr="Parlamento Europeo, Strasburgo, Architettura, Ue">
              <a:extLst>
                <a:ext uri="{FF2B5EF4-FFF2-40B4-BE49-F238E27FC236}">
                  <a16:creationId xmlns:a16="http://schemas.microsoft.com/office/drawing/2014/main" id="{029CC07D-12DC-4AFA-847A-115E6E8B0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37" b="8750"/>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9D88FE1-55A7-4000-95C2-DFEFFAD7F8EC}"/>
                </a:ext>
              </a:extLst>
            </p:cNvPr>
            <p:cNvPicPr>
              <a:picLocks noChangeAspect="1"/>
            </p:cNvPicPr>
            <p:nvPr/>
          </p:nvPicPr>
          <p:blipFill>
            <a:blip r:embed="rId4"/>
            <a:stretch>
              <a:fillRect/>
            </a:stretch>
          </p:blipFill>
          <p:spPr>
            <a:xfrm>
              <a:off x="6103882" y="5211098"/>
              <a:ext cx="6088098" cy="894050"/>
            </a:xfrm>
            <a:prstGeom prst="rect">
              <a:avLst/>
            </a:prstGeom>
            <a:solidFill>
              <a:srgbClr val="EF993B"/>
            </a:solidFill>
          </p:spPr>
        </p:pic>
        <p:sp>
          <p:nvSpPr>
            <p:cNvPr id="7" name="Rectangle 6">
              <a:extLst>
                <a:ext uri="{FF2B5EF4-FFF2-40B4-BE49-F238E27FC236}">
                  <a16:creationId xmlns:a16="http://schemas.microsoft.com/office/drawing/2014/main" id="{80B986CB-ECDE-4F7A-BB3D-A8EBB6C18F11}"/>
                </a:ext>
              </a:extLst>
            </p:cNvPr>
            <p:cNvSpPr/>
            <p:nvPr/>
          </p:nvSpPr>
          <p:spPr>
            <a:xfrm>
              <a:off x="0" y="5211098"/>
              <a:ext cx="7187879" cy="894050"/>
            </a:xfrm>
            <a:prstGeom prst="rect">
              <a:avLst/>
            </a:prstGeom>
            <a:solidFill>
              <a:srgbClr val="EF993B"/>
            </a:solidFill>
            <a:ln>
              <a:solidFill>
                <a:srgbClr val="E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4">
              <a:extLst>
                <a:ext uri="{FF2B5EF4-FFF2-40B4-BE49-F238E27FC236}">
                  <a16:creationId xmlns:a16="http://schemas.microsoft.com/office/drawing/2014/main" id="{ACE9E905-4DCB-48A5-86BC-625ED6FF1656}"/>
                </a:ext>
              </a:extLst>
            </p:cNvPr>
            <p:cNvSpPr txBox="1">
              <a:spLocks/>
            </p:cNvSpPr>
            <p:nvPr/>
          </p:nvSpPr>
          <p:spPr>
            <a:xfrm>
              <a:off x="603113" y="5285705"/>
              <a:ext cx="10892056" cy="744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GB" sz="2300">
                  <a:solidFill>
                    <a:schemeClr val="bg1">
                      <a:lumMod val="95000"/>
                    </a:schemeClr>
                  </a:solidFill>
                </a:rPr>
                <a:t>Introduction: Regulation (EU) 2016/2031 and High Risk Plant dossiers from non-EU countries </a:t>
              </a:r>
              <a:endParaRPr lang="en-US" sz="2300">
                <a:solidFill>
                  <a:schemeClr val="bg1">
                    <a:lumMod val="95000"/>
                  </a:schemeClr>
                </a:solidFill>
                <a:latin typeface="+mj-lt"/>
                <a:ea typeface="+mj-ea"/>
                <a:cs typeface="+mj-cs"/>
              </a:endParaRPr>
            </a:p>
          </p:txBody>
        </p:sp>
      </p:grpSp>
    </p:spTree>
    <p:extLst>
      <p:ext uri="{BB962C8B-B14F-4D97-AF65-F5344CB8AC3E}">
        <p14:creationId xmlns:p14="http://schemas.microsoft.com/office/powerpoint/2010/main" val="32096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007D6-B7DC-45DC-855C-51C7294666B3}"/>
              </a:ext>
            </a:extLst>
          </p:cNvPr>
          <p:cNvSpPr>
            <a:spLocks noGrp="1"/>
          </p:cNvSpPr>
          <p:nvPr>
            <p:ph type="title"/>
          </p:nvPr>
        </p:nvSpPr>
        <p:spPr>
          <a:xfrm>
            <a:off x="384000" y="64800"/>
            <a:ext cx="10240200" cy="894050"/>
          </a:xfrm>
        </p:spPr>
        <p:txBody>
          <a:bodyPr>
            <a:normAutofit/>
          </a:bodyPr>
          <a:lstStyle/>
          <a:p>
            <a:r>
              <a:rPr lang="en-US"/>
              <a:t>Legislation on High Risk Plants</a:t>
            </a:r>
            <a:endParaRPr lang="en-GB"/>
          </a:p>
        </p:txBody>
      </p:sp>
      <p:sp>
        <p:nvSpPr>
          <p:cNvPr id="2" name="TextBox 1">
            <a:extLst>
              <a:ext uri="{FF2B5EF4-FFF2-40B4-BE49-F238E27FC236}">
                <a16:creationId xmlns:a16="http://schemas.microsoft.com/office/drawing/2014/main" id="{DFE88E59-03F1-4F60-8B8B-65B6D99E8037}"/>
              </a:ext>
            </a:extLst>
          </p:cNvPr>
          <p:cNvSpPr txBox="1"/>
          <p:nvPr/>
        </p:nvSpPr>
        <p:spPr>
          <a:xfrm>
            <a:off x="9381427" y="3303145"/>
            <a:ext cx="2725343" cy="923330"/>
          </a:xfrm>
          <a:prstGeom prst="rect">
            <a:avLst/>
          </a:prstGeom>
          <a:solidFill>
            <a:schemeClr val="bg1"/>
          </a:solidFill>
        </p:spPr>
        <p:txBody>
          <a:bodyPr wrap="square" rtlCol="0">
            <a:spAutoFit/>
          </a:bodyPr>
          <a:lstStyle/>
          <a:p>
            <a:pPr algn="ctr"/>
            <a:r>
              <a:rPr lang="en-GB">
                <a:solidFill>
                  <a:schemeClr val="tx1">
                    <a:lumMod val="50000"/>
                    <a:lumOff val="50000"/>
                  </a:schemeClr>
                </a:solidFill>
                <a:latin typeface="Verdana"/>
                <a:ea typeface="Verdana"/>
              </a:rPr>
              <a:t>DOSSIER TO BE SENT BY THE NPPO OF NON-EU COUNTRIES</a:t>
            </a:r>
          </a:p>
        </p:txBody>
      </p:sp>
      <p:sp>
        <p:nvSpPr>
          <p:cNvPr id="5" name="Rounded Rectangle 10">
            <a:extLst>
              <a:ext uri="{FF2B5EF4-FFF2-40B4-BE49-F238E27FC236}">
                <a16:creationId xmlns:a16="http://schemas.microsoft.com/office/drawing/2014/main" id="{CE351B51-7200-4D38-B3CF-B742BF2B7C27}"/>
              </a:ext>
            </a:extLst>
          </p:cNvPr>
          <p:cNvSpPr/>
          <p:nvPr/>
        </p:nvSpPr>
        <p:spPr>
          <a:xfrm>
            <a:off x="7145031" y="1560232"/>
            <a:ext cx="4222816" cy="774700"/>
          </a:xfrm>
          <a:prstGeom prst="roundRect">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a:solidFill>
                  <a:schemeClr val="tx1">
                    <a:lumMod val="50000"/>
                    <a:lumOff val="50000"/>
                  </a:schemeClr>
                </a:solidFill>
                <a:latin typeface="Verdana"/>
                <a:ea typeface="Verdana"/>
              </a:rPr>
              <a:t>Prohibition from 14 December 2019 pending risk assessment.</a:t>
            </a:r>
          </a:p>
        </p:txBody>
      </p:sp>
      <p:sp>
        <p:nvSpPr>
          <p:cNvPr id="6" name="Curved Right Arrow 11">
            <a:extLst>
              <a:ext uri="{FF2B5EF4-FFF2-40B4-BE49-F238E27FC236}">
                <a16:creationId xmlns:a16="http://schemas.microsoft.com/office/drawing/2014/main" id="{7BDE41D1-8102-4C48-A697-381A3219EE36}"/>
              </a:ext>
            </a:extLst>
          </p:cNvPr>
          <p:cNvSpPr/>
          <p:nvPr/>
        </p:nvSpPr>
        <p:spPr>
          <a:xfrm>
            <a:off x="1893370" y="4461872"/>
            <a:ext cx="1079500" cy="1154113"/>
          </a:xfrm>
          <a:prstGeom prst="curvedRightArrow">
            <a:avLst/>
          </a:prstGeom>
          <a:solidFill>
            <a:schemeClr val="accent1">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GB">
              <a:solidFill>
                <a:schemeClr val="tx1"/>
              </a:solidFill>
            </a:endParaRPr>
          </a:p>
        </p:txBody>
      </p:sp>
      <p:sp>
        <p:nvSpPr>
          <p:cNvPr id="7" name="Rounded Rectangle 12">
            <a:extLst>
              <a:ext uri="{FF2B5EF4-FFF2-40B4-BE49-F238E27FC236}">
                <a16:creationId xmlns:a16="http://schemas.microsoft.com/office/drawing/2014/main" id="{3A183BD2-53D8-4085-AD05-C8840A85A0AA}"/>
              </a:ext>
            </a:extLst>
          </p:cNvPr>
          <p:cNvSpPr/>
          <p:nvPr/>
        </p:nvSpPr>
        <p:spPr>
          <a:xfrm>
            <a:off x="1704743" y="3191391"/>
            <a:ext cx="2381580" cy="1080396"/>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GB" sz="2400" b="1">
                <a:solidFill>
                  <a:schemeClr val="tx1">
                    <a:lumMod val="50000"/>
                    <a:lumOff val="50000"/>
                  </a:schemeClr>
                </a:solidFill>
                <a:latin typeface="Verdana"/>
                <a:ea typeface="Verdana"/>
              </a:rPr>
              <a:t>Risk assessment (RA)</a:t>
            </a:r>
          </a:p>
        </p:txBody>
      </p:sp>
      <p:sp>
        <p:nvSpPr>
          <p:cNvPr id="8" name="Rounded Rectangle 13">
            <a:extLst>
              <a:ext uri="{FF2B5EF4-FFF2-40B4-BE49-F238E27FC236}">
                <a16:creationId xmlns:a16="http://schemas.microsoft.com/office/drawing/2014/main" id="{D3910A07-8B45-4095-8DC4-9EB1712AB5E0}"/>
              </a:ext>
            </a:extLst>
          </p:cNvPr>
          <p:cNvSpPr/>
          <p:nvPr/>
        </p:nvSpPr>
        <p:spPr>
          <a:xfrm>
            <a:off x="4993503" y="4771549"/>
            <a:ext cx="6822677" cy="1320525"/>
          </a:xfrm>
          <a:prstGeom prst="roundRect">
            <a:avLst/>
          </a:prstGeom>
          <a:solidFill>
            <a:schemeClr val="accent1">
              <a:lumMod val="20000"/>
              <a:lumOff val="8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2000" b="1" dirty="0">
                <a:solidFill>
                  <a:schemeClr val="tx1">
                    <a:lumMod val="50000"/>
                    <a:lumOff val="50000"/>
                  </a:schemeClr>
                </a:solidFill>
                <a:latin typeface="Verdana"/>
                <a:ea typeface="Verdana"/>
              </a:rPr>
              <a:t>Based on the RA, the EU will decide further (i.e. adopt an implementing act for the commodity)</a:t>
            </a:r>
          </a:p>
          <a:p>
            <a:pPr>
              <a:defRPr/>
            </a:pPr>
            <a:r>
              <a:rPr lang="en-GB" sz="2000" b="1" dirty="0">
                <a:solidFill>
                  <a:schemeClr val="tx1">
                    <a:lumMod val="50000"/>
                    <a:lumOff val="50000"/>
                  </a:schemeClr>
                </a:solidFill>
                <a:latin typeface="Verdana"/>
                <a:ea typeface="Verdana"/>
              </a:rPr>
              <a:t>	</a:t>
            </a:r>
            <a:r>
              <a:rPr lang="en-GB" sz="1600" b="1" dirty="0">
                <a:solidFill>
                  <a:schemeClr val="tx1">
                    <a:lumMod val="50000"/>
                    <a:lumOff val="50000"/>
                  </a:schemeClr>
                </a:solidFill>
                <a:latin typeface="Verdana"/>
                <a:ea typeface="Verdana"/>
              </a:rPr>
              <a:t>e.g. specific measures or prohibition</a:t>
            </a:r>
            <a:endParaRPr lang="en-GB" dirty="0">
              <a:solidFill>
                <a:schemeClr val="tx1">
                  <a:lumMod val="50000"/>
                  <a:lumOff val="50000"/>
                </a:schemeClr>
              </a:solidFill>
              <a:latin typeface="Verdana"/>
              <a:ea typeface="Verdana"/>
            </a:endParaRPr>
          </a:p>
        </p:txBody>
      </p:sp>
      <p:sp>
        <p:nvSpPr>
          <p:cNvPr id="9" name="Curved Right Arrow 14">
            <a:extLst>
              <a:ext uri="{FF2B5EF4-FFF2-40B4-BE49-F238E27FC236}">
                <a16:creationId xmlns:a16="http://schemas.microsoft.com/office/drawing/2014/main" id="{63B13508-4582-4EEF-84E7-DF0D0E2C7970}"/>
              </a:ext>
            </a:extLst>
          </p:cNvPr>
          <p:cNvSpPr/>
          <p:nvPr/>
        </p:nvSpPr>
        <p:spPr>
          <a:xfrm>
            <a:off x="552121" y="2575889"/>
            <a:ext cx="1079500" cy="1155700"/>
          </a:xfrm>
          <a:prstGeom prst="curvedRightArrow">
            <a:avLst/>
          </a:prstGeom>
          <a:solidFill>
            <a:schemeClr val="accent1">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GB">
              <a:solidFill>
                <a:schemeClr val="tx1"/>
              </a:solidFill>
            </a:endParaRPr>
          </a:p>
        </p:txBody>
      </p:sp>
      <p:sp>
        <p:nvSpPr>
          <p:cNvPr id="10" name="Rounded Rectangle 15">
            <a:extLst>
              <a:ext uri="{FF2B5EF4-FFF2-40B4-BE49-F238E27FC236}">
                <a16:creationId xmlns:a16="http://schemas.microsoft.com/office/drawing/2014/main" id="{A16CDDC2-4E68-47B2-A53B-EDA613BFBB5E}"/>
              </a:ext>
            </a:extLst>
          </p:cNvPr>
          <p:cNvSpPr/>
          <p:nvPr/>
        </p:nvSpPr>
        <p:spPr>
          <a:xfrm>
            <a:off x="266330" y="1210638"/>
            <a:ext cx="2175581" cy="1365251"/>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GB" sz="2400" b="1">
                <a:solidFill>
                  <a:schemeClr val="tx1">
                    <a:lumMod val="50000"/>
                    <a:lumOff val="50000"/>
                  </a:schemeClr>
                </a:solidFill>
                <a:latin typeface="Verdana"/>
                <a:ea typeface="Verdana"/>
              </a:rPr>
              <a:t>List of High Risk Plants</a:t>
            </a:r>
          </a:p>
        </p:txBody>
      </p:sp>
      <p:sp>
        <p:nvSpPr>
          <p:cNvPr id="11" name="Rounded Rectangle 16">
            <a:extLst>
              <a:ext uri="{FF2B5EF4-FFF2-40B4-BE49-F238E27FC236}">
                <a16:creationId xmlns:a16="http://schemas.microsoft.com/office/drawing/2014/main" id="{73DEB4AE-F388-4422-979C-644F1F8451EC}"/>
              </a:ext>
            </a:extLst>
          </p:cNvPr>
          <p:cNvSpPr/>
          <p:nvPr/>
        </p:nvSpPr>
        <p:spPr>
          <a:xfrm>
            <a:off x="1631621" y="3052828"/>
            <a:ext cx="7239865" cy="1380676"/>
          </a:xfrm>
          <a:prstGeom prst="roundRect">
            <a:avLst/>
          </a:prstGeom>
          <a:noFill/>
          <a:ln w="28575">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GB">
              <a:solidFill>
                <a:schemeClr val="accent6">
                  <a:lumMod val="50000"/>
                </a:schemeClr>
              </a:solidFill>
            </a:endParaRPr>
          </a:p>
        </p:txBody>
      </p:sp>
      <p:sp>
        <p:nvSpPr>
          <p:cNvPr id="12" name="Rounded Rectangle 17">
            <a:extLst>
              <a:ext uri="{FF2B5EF4-FFF2-40B4-BE49-F238E27FC236}">
                <a16:creationId xmlns:a16="http://schemas.microsoft.com/office/drawing/2014/main" id="{878AA185-11E9-49F4-9D09-82BE9824BC3A}"/>
              </a:ext>
            </a:extLst>
          </p:cNvPr>
          <p:cNvSpPr/>
          <p:nvPr/>
        </p:nvSpPr>
        <p:spPr>
          <a:xfrm>
            <a:off x="2972871" y="5085212"/>
            <a:ext cx="2020632" cy="713420"/>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GB" sz="2400" b="1">
                <a:solidFill>
                  <a:schemeClr val="tx1">
                    <a:lumMod val="50000"/>
                    <a:lumOff val="50000"/>
                  </a:schemeClr>
                </a:solidFill>
                <a:latin typeface="Verdana"/>
                <a:ea typeface="Verdana"/>
              </a:rPr>
              <a:t>Decision </a:t>
            </a:r>
          </a:p>
        </p:txBody>
      </p:sp>
      <p:sp>
        <p:nvSpPr>
          <p:cNvPr id="13" name="Rounded Rectangle 18">
            <a:extLst>
              <a:ext uri="{FF2B5EF4-FFF2-40B4-BE49-F238E27FC236}">
                <a16:creationId xmlns:a16="http://schemas.microsoft.com/office/drawing/2014/main" id="{801BB98D-BCB7-4E5C-9055-DBC261C6F692}"/>
              </a:ext>
            </a:extLst>
          </p:cNvPr>
          <p:cNvSpPr/>
          <p:nvPr/>
        </p:nvSpPr>
        <p:spPr>
          <a:xfrm>
            <a:off x="2433121" y="1607307"/>
            <a:ext cx="4711911" cy="680553"/>
          </a:xfrm>
          <a:prstGeom prst="roundRect">
            <a:avLst/>
          </a:prstGeom>
          <a:solidFill>
            <a:schemeClr val="accent1">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2000">
                <a:solidFill>
                  <a:schemeClr val="tx1">
                    <a:lumMod val="50000"/>
                    <a:lumOff val="50000"/>
                  </a:schemeClr>
                </a:solidFill>
                <a:latin typeface="Verdana"/>
                <a:ea typeface="Verdana"/>
              </a:rPr>
              <a:t>Commission</a:t>
            </a:r>
            <a:r>
              <a:rPr lang="en-GB" sz="2133" b="1">
                <a:solidFill>
                  <a:schemeClr val="accent6">
                    <a:lumMod val="50000"/>
                  </a:schemeClr>
                </a:solidFill>
              </a:rPr>
              <a:t> </a:t>
            </a:r>
            <a:r>
              <a:rPr lang="en-GB" sz="2000" b="1">
                <a:solidFill>
                  <a:schemeClr val="tx1">
                    <a:lumMod val="50000"/>
                    <a:lumOff val="50000"/>
                  </a:schemeClr>
                </a:solidFill>
                <a:latin typeface="Verdana"/>
                <a:ea typeface="Verdana"/>
              </a:rPr>
              <a:t>Implementing Regulation (EU) 2018/2019</a:t>
            </a:r>
          </a:p>
        </p:txBody>
      </p:sp>
      <p:sp>
        <p:nvSpPr>
          <p:cNvPr id="14" name="Rounded Rectangle 19">
            <a:extLst>
              <a:ext uri="{FF2B5EF4-FFF2-40B4-BE49-F238E27FC236}">
                <a16:creationId xmlns:a16="http://schemas.microsoft.com/office/drawing/2014/main" id="{D6D53904-DF9C-47AD-BA0F-84C50294F02D}"/>
              </a:ext>
            </a:extLst>
          </p:cNvPr>
          <p:cNvSpPr/>
          <p:nvPr/>
        </p:nvSpPr>
        <p:spPr>
          <a:xfrm>
            <a:off x="4086323" y="3435236"/>
            <a:ext cx="4711911" cy="680553"/>
          </a:xfrm>
          <a:prstGeom prst="roundRect">
            <a:avLst/>
          </a:prstGeom>
          <a:solidFill>
            <a:schemeClr val="accent1">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2000" b="1">
                <a:solidFill>
                  <a:schemeClr val="tx1">
                    <a:lumMod val="50000"/>
                    <a:lumOff val="50000"/>
                  </a:schemeClr>
                </a:solidFill>
                <a:latin typeface="Verdana"/>
                <a:ea typeface="Verdana"/>
              </a:rPr>
              <a:t>Commission Implementing Regulation (EU) 2018/2018</a:t>
            </a:r>
          </a:p>
        </p:txBody>
      </p:sp>
      <p:sp>
        <p:nvSpPr>
          <p:cNvPr id="15" name="Left Arrow 20">
            <a:extLst>
              <a:ext uri="{FF2B5EF4-FFF2-40B4-BE49-F238E27FC236}">
                <a16:creationId xmlns:a16="http://schemas.microsoft.com/office/drawing/2014/main" id="{F4702043-45CE-443E-B6D2-907CFC694E9B}"/>
              </a:ext>
            </a:extLst>
          </p:cNvPr>
          <p:cNvSpPr/>
          <p:nvPr/>
        </p:nvSpPr>
        <p:spPr>
          <a:xfrm>
            <a:off x="8922286" y="2758071"/>
            <a:ext cx="3184484" cy="1951719"/>
          </a:xfrm>
          <a:prstGeom prst="leftArrow">
            <a:avLst>
              <a:gd name="adj1" fmla="val 48699"/>
              <a:gd name="adj2" fmla="val 30479"/>
            </a:avLst>
          </a:prstGeom>
          <a:no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35" name="TextBox 34">
            <a:extLst>
              <a:ext uri="{FF2B5EF4-FFF2-40B4-BE49-F238E27FC236}">
                <a16:creationId xmlns:a16="http://schemas.microsoft.com/office/drawing/2014/main" id="{82E36CA8-5B96-4F49-A908-CEBFCD5FB799}"/>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6</a:t>
            </a:r>
          </a:p>
        </p:txBody>
      </p:sp>
    </p:spTree>
    <p:extLst>
      <p:ext uri="{BB962C8B-B14F-4D97-AF65-F5344CB8AC3E}">
        <p14:creationId xmlns:p14="http://schemas.microsoft.com/office/powerpoint/2010/main" val="428355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descr="A picture containing file folder&#10;&#10;Description generated with very high confidence">
            <a:extLst>
              <a:ext uri="{FF2B5EF4-FFF2-40B4-BE49-F238E27FC236}">
                <a16:creationId xmlns:a16="http://schemas.microsoft.com/office/drawing/2014/main" id="{1DF5B6C3-027E-4933-8FAF-7FF446409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017" y="4215351"/>
            <a:ext cx="1275691" cy="1266732"/>
          </a:xfrm>
          <a:prstGeom prst="rect">
            <a:avLst/>
          </a:prstGeom>
        </p:spPr>
      </p:pic>
      <p:sp>
        <p:nvSpPr>
          <p:cNvPr id="3" name="Title 2">
            <a:extLst>
              <a:ext uri="{FF2B5EF4-FFF2-40B4-BE49-F238E27FC236}">
                <a16:creationId xmlns:a16="http://schemas.microsoft.com/office/drawing/2014/main" id="{653007D6-B7DC-45DC-855C-51C7294666B3}"/>
              </a:ext>
            </a:extLst>
          </p:cNvPr>
          <p:cNvSpPr>
            <a:spLocks noGrp="1"/>
          </p:cNvSpPr>
          <p:nvPr>
            <p:ph type="title"/>
          </p:nvPr>
        </p:nvSpPr>
        <p:spPr/>
        <p:txBody>
          <a:bodyPr/>
          <a:lstStyle/>
          <a:p>
            <a:r>
              <a:rPr lang="en-US"/>
              <a:t>Commodity Risk Assessment Procedure</a:t>
            </a:r>
            <a:endParaRPr lang="en-GB"/>
          </a:p>
        </p:txBody>
      </p:sp>
      <p:pic>
        <p:nvPicPr>
          <p:cNvPr id="2" name="Picture 3">
            <a:extLst>
              <a:ext uri="{FF2B5EF4-FFF2-40B4-BE49-F238E27FC236}">
                <a16:creationId xmlns:a16="http://schemas.microsoft.com/office/drawing/2014/main" id="{F8EE70EF-49E9-4BC6-8482-FD2A944D5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4642" y="4310157"/>
            <a:ext cx="2518913" cy="1344455"/>
          </a:xfrm>
          <a:prstGeom prst="rect">
            <a:avLst/>
          </a:prstGeom>
        </p:spPr>
      </p:pic>
      <p:pic>
        <p:nvPicPr>
          <p:cNvPr id="12" name="Picture 11">
            <a:extLst>
              <a:ext uri="{FF2B5EF4-FFF2-40B4-BE49-F238E27FC236}">
                <a16:creationId xmlns:a16="http://schemas.microsoft.com/office/drawing/2014/main" id="{6E784928-5847-4E43-8355-CFB74FAE07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2142" y="4388956"/>
            <a:ext cx="2303253" cy="1095105"/>
          </a:xfrm>
          <a:prstGeom prst="rect">
            <a:avLst/>
          </a:prstGeom>
        </p:spPr>
      </p:pic>
      <p:sp>
        <p:nvSpPr>
          <p:cNvPr id="4" name="Arrow: Right 3">
            <a:extLst>
              <a:ext uri="{FF2B5EF4-FFF2-40B4-BE49-F238E27FC236}">
                <a16:creationId xmlns:a16="http://schemas.microsoft.com/office/drawing/2014/main" id="{CF7CE7CA-885D-4F11-AD1C-B814AE2FFCFA}"/>
              </a:ext>
            </a:extLst>
          </p:cNvPr>
          <p:cNvSpPr/>
          <p:nvPr/>
        </p:nvSpPr>
        <p:spPr>
          <a:xfrm>
            <a:off x="2337347" y="4978400"/>
            <a:ext cx="666143" cy="108830"/>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pic>
        <p:nvPicPr>
          <p:cNvPr id="23" name="Picture 22">
            <a:extLst>
              <a:ext uri="{FF2B5EF4-FFF2-40B4-BE49-F238E27FC236}">
                <a16:creationId xmlns:a16="http://schemas.microsoft.com/office/drawing/2014/main" id="{B032A8C9-863A-4278-85F7-C669AA380F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505" y="4006955"/>
            <a:ext cx="2227600" cy="1638389"/>
          </a:xfrm>
          <a:prstGeom prst="rect">
            <a:avLst/>
          </a:prstGeom>
        </p:spPr>
      </p:pic>
      <p:pic>
        <p:nvPicPr>
          <p:cNvPr id="5" name="Picture 6" descr="A close up of a sign&#10;&#10;Description generated with very high confidence">
            <a:extLst>
              <a:ext uri="{FF2B5EF4-FFF2-40B4-BE49-F238E27FC236}">
                <a16:creationId xmlns:a16="http://schemas.microsoft.com/office/drawing/2014/main" id="{5C0B0928-8CB9-4EFF-BA84-E95C9AB1EB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1030" y="1017035"/>
            <a:ext cx="1592293" cy="1621048"/>
          </a:xfrm>
          <a:prstGeom prst="rect">
            <a:avLst/>
          </a:prstGeom>
        </p:spPr>
      </p:pic>
      <p:sp>
        <p:nvSpPr>
          <p:cNvPr id="9" name="TextBox 8">
            <a:extLst>
              <a:ext uri="{FF2B5EF4-FFF2-40B4-BE49-F238E27FC236}">
                <a16:creationId xmlns:a16="http://schemas.microsoft.com/office/drawing/2014/main" id="{8A84ECBD-BD30-42B8-A48A-A1393E678C72}"/>
              </a:ext>
            </a:extLst>
          </p:cNvPr>
          <p:cNvSpPr txBox="1"/>
          <p:nvPr/>
        </p:nvSpPr>
        <p:spPr>
          <a:xfrm>
            <a:off x="2945723" y="5662415"/>
            <a:ext cx="3657600" cy="73866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a:solidFill>
                  <a:schemeClr val="accent6">
                    <a:lumMod val="50000"/>
                  </a:schemeClr>
                </a:solidFill>
                <a:latin typeface="Calibri"/>
                <a:cs typeface="Calibri"/>
              </a:rPr>
              <a:t>Dossier</a:t>
            </a:r>
          </a:p>
          <a:p>
            <a:pPr algn="l"/>
            <a:endParaRPr lang="en-US" sz="2000">
              <a:solidFill>
                <a:schemeClr val="accent6">
                  <a:lumMod val="50000"/>
                </a:schemeClr>
              </a:solidFill>
              <a:cs typeface="Calibri"/>
            </a:endParaRPr>
          </a:p>
        </p:txBody>
      </p:sp>
      <p:sp>
        <p:nvSpPr>
          <p:cNvPr id="18" name="TextBox 17">
            <a:extLst>
              <a:ext uri="{FF2B5EF4-FFF2-40B4-BE49-F238E27FC236}">
                <a16:creationId xmlns:a16="http://schemas.microsoft.com/office/drawing/2014/main" id="{18646A8C-D5A8-429B-9CB0-0D5EC4DC27E9}"/>
              </a:ext>
            </a:extLst>
          </p:cNvPr>
          <p:cNvSpPr txBox="1"/>
          <p:nvPr/>
        </p:nvSpPr>
        <p:spPr>
          <a:xfrm>
            <a:off x="4410036" y="2669891"/>
            <a:ext cx="2794959" cy="1046440"/>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2000">
                <a:solidFill>
                  <a:schemeClr val="accent6">
                    <a:lumMod val="50000"/>
                  </a:schemeClr>
                </a:solidFill>
                <a:latin typeface="Calibri"/>
                <a:cs typeface="Calibri"/>
              </a:rPr>
              <a:t>Additional information </a:t>
            </a:r>
          </a:p>
          <a:p>
            <a:pPr algn="ctr"/>
            <a:r>
              <a:rPr lang="en-US" sz="2000">
                <a:solidFill>
                  <a:schemeClr val="accent6">
                    <a:lumMod val="50000"/>
                  </a:schemeClr>
                </a:solidFill>
                <a:latin typeface="Calibri"/>
                <a:cs typeface="Calibri"/>
              </a:rPr>
              <a:t>required</a:t>
            </a:r>
          </a:p>
          <a:p>
            <a:pPr algn="ctr"/>
            <a:endParaRPr lang="en-US" sz="2000">
              <a:solidFill>
                <a:schemeClr val="accent6">
                  <a:lumMod val="50000"/>
                </a:schemeClr>
              </a:solidFill>
              <a:cs typeface="Calibri" pitchFamily="34" charset="0"/>
            </a:endParaRPr>
          </a:p>
        </p:txBody>
      </p:sp>
      <p:sp>
        <p:nvSpPr>
          <p:cNvPr id="25" name="TextBox 24">
            <a:extLst>
              <a:ext uri="{FF2B5EF4-FFF2-40B4-BE49-F238E27FC236}">
                <a16:creationId xmlns:a16="http://schemas.microsoft.com/office/drawing/2014/main" id="{32D3F2E7-DF51-4BCD-8065-2A9B6C35C3F2}"/>
              </a:ext>
            </a:extLst>
          </p:cNvPr>
          <p:cNvSpPr txBox="1"/>
          <p:nvPr/>
        </p:nvSpPr>
        <p:spPr>
          <a:xfrm>
            <a:off x="10281128" y="5497959"/>
            <a:ext cx="1818289" cy="73866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a:solidFill>
                  <a:schemeClr val="accent6">
                    <a:lumMod val="50000"/>
                  </a:schemeClr>
                </a:solidFill>
                <a:latin typeface="Calibri"/>
                <a:cs typeface="Calibri"/>
              </a:rPr>
              <a:t>Commodity RA</a:t>
            </a:r>
          </a:p>
          <a:p>
            <a:r>
              <a:rPr lang="en-US" sz="2000">
                <a:solidFill>
                  <a:schemeClr val="accent6">
                    <a:lumMod val="50000"/>
                  </a:schemeClr>
                </a:solidFill>
                <a:latin typeface="Calibri"/>
                <a:ea typeface="MS PGothic"/>
                <a:cs typeface="Calibri"/>
              </a:rPr>
              <a:t>     published</a:t>
            </a:r>
            <a:endParaRPr lang="en-US" sz="2000">
              <a:solidFill>
                <a:schemeClr val="accent6">
                  <a:lumMod val="50000"/>
                </a:schemeClr>
              </a:solidFill>
              <a:cs typeface="Calibri"/>
            </a:endParaRPr>
          </a:p>
        </p:txBody>
      </p:sp>
      <p:sp>
        <p:nvSpPr>
          <p:cNvPr id="26" name="TextBox 25">
            <a:extLst>
              <a:ext uri="{FF2B5EF4-FFF2-40B4-BE49-F238E27FC236}">
                <a16:creationId xmlns:a16="http://schemas.microsoft.com/office/drawing/2014/main" id="{4EAE8BDE-524E-44B2-93C3-5B79156028E8}"/>
              </a:ext>
            </a:extLst>
          </p:cNvPr>
          <p:cNvSpPr txBox="1"/>
          <p:nvPr/>
        </p:nvSpPr>
        <p:spPr>
          <a:xfrm>
            <a:off x="92583" y="5629817"/>
            <a:ext cx="3657600" cy="738664"/>
          </a:xfrm>
          <a:prstGeom prst="rect">
            <a:avLst/>
          </a:prstGeom>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000">
                <a:solidFill>
                  <a:schemeClr val="accent6">
                    <a:lumMod val="50000"/>
                  </a:schemeClr>
                </a:solidFill>
                <a:latin typeface="Calibri"/>
                <a:ea typeface="MS PGothic"/>
                <a:cs typeface="Calibri"/>
              </a:rPr>
              <a:t>Applicant Country</a:t>
            </a:r>
          </a:p>
          <a:p>
            <a:pPr algn="l"/>
            <a:endParaRPr lang="en-US" sz="2000">
              <a:solidFill>
                <a:schemeClr val="accent6">
                  <a:lumMod val="50000"/>
                </a:schemeClr>
              </a:solidFill>
              <a:cs typeface="Calibri"/>
            </a:endParaRPr>
          </a:p>
        </p:txBody>
      </p:sp>
      <p:pic>
        <p:nvPicPr>
          <p:cNvPr id="29" name="Picture 19" descr="A close up of a sign&#10;&#10;Description generated with high confidence">
            <a:extLst>
              <a:ext uri="{FF2B5EF4-FFF2-40B4-BE49-F238E27FC236}">
                <a16:creationId xmlns:a16="http://schemas.microsoft.com/office/drawing/2014/main" id="{C2247D2A-DDC4-4201-B46A-6CB42BF0C7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77948" y="4215574"/>
            <a:ext cx="1238371" cy="1267125"/>
          </a:xfrm>
          <a:prstGeom prst="rect">
            <a:avLst/>
          </a:prstGeom>
        </p:spPr>
      </p:pic>
      <p:pic>
        <p:nvPicPr>
          <p:cNvPr id="7" name="Picture 7">
            <a:extLst>
              <a:ext uri="{FF2B5EF4-FFF2-40B4-BE49-F238E27FC236}">
                <a16:creationId xmlns:a16="http://schemas.microsoft.com/office/drawing/2014/main" id="{5E1817FB-A4FE-4A60-8E34-D662FD3EB2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58550" y="4311651"/>
            <a:ext cx="495301" cy="311149"/>
          </a:xfrm>
          <a:prstGeom prst="rect">
            <a:avLst/>
          </a:prstGeom>
        </p:spPr>
      </p:pic>
      <p:sp>
        <p:nvSpPr>
          <p:cNvPr id="21" name="Arrow: Right 20">
            <a:extLst>
              <a:ext uri="{FF2B5EF4-FFF2-40B4-BE49-F238E27FC236}">
                <a16:creationId xmlns:a16="http://schemas.microsoft.com/office/drawing/2014/main" id="{18277929-C3B1-4050-B4DF-622B7CBD2B3A}"/>
              </a:ext>
            </a:extLst>
          </p:cNvPr>
          <p:cNvSpPr/>
          <p:nvPr/>
        </p:nvSpPr>
        <p:spPr>
          <a:xfrm rot="16200000">
            <a:off x="5489222" y="3861293"/>
            <a:ext cx="565171" cy="70737"/>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F907F76B-BE55-4133-B3EA-7DA67CFE4313}"/>
              </a:ext>
            </a:extLst>
          </p:cNvPr>
          <p:cNvSpPr/>
          <p:nvPr/>
        </p:nvSpPr>
        <p:spPr>
          <a:xfrm>
            <a:off x="8920909" y="2035823"/>
            <a:ext cx="45719" cy="2155472"/>
          </a:xfrm>
          <a:prstGeom prst="rect">
            <a:avLst/>
          </a:prstGeom>
          <a:solidFill>
            <a:srgbClr val="E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B6511E28-0EA3-4189-9E42-E731902B7CD4}"/>
              </a:ext>
            </a:extLst>
          </p:cNvPr>
          <p:cNvSpPr/>
          <p:nvPr/>
        </p:nvSpPr>
        <p:spPr>
          <a:xfrm rot="10800000">
            <a:off x="7526830" y="2010391"/>
            <a:ext cx="1422591" cy="98812"/>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F2AC6E75-BB2C-4EE8-871A-A6F21A5EBA29}"/>
              </a:ext>
            </a:extLst>
          </p:cNvPr>
          <p:cNvSpPr/>
          <p:nvPr/>
        </p:nvSpPr>
        <p:spPr>
          <a:xfrm rot="16200000">
            <a:off x="2986102" y="319952"/>
            <a:ext cx="47009" cy="3402488"/>
          </a:xfrm>
          <a:prstGeom prst="rect">
            <a:avLst/>
          </a:prstGeom>
          <a:solidFill>
            <a:srgbClr val="E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6B285DE9-A202-4E74-A4AD-16F5A15E9946}"/>
              </a:ext>
            </a:extLst>
          </p:cNvPr>
          <p:cNvSpPr/>
          <p:nvPr/>
        </p:nvSpPr>
        <p:spPr>
          <a:xfrm rot="5400000">
            <a:off x="596577" y="2657625"/>
            <a:ext cx="1422591" cy="98812"/>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4" name="Arrow: Right 33">
            <a:extLst>
              <a:ext uri="{FF2B5EF4-FFF2-40B4-BE49-F238E27FC236}">
                <a16:creationId xmlns:a16="http://schemas.microsoft.com/office/drawing/2014/main" id="{885C751E-36F8-4E29-9316-A3F355F0F467}"/>
              </a:ext>
            </a:extLst>
          </p:cNvPr>
          <p:cNvSpPr/>
          <p:nvPr/>
        </p:nvSpPr>
        <p:spPr>
          <a:xfrm>
            <a:off x="4013272" y="4978400"/>
            <a:ext cx="666143" cy="108830"/>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5" name="Arrow: Right 34">
            <a:extLst>
              <a:ext uri="{FF2B5EF4-FFF2-40B4-BE49-F238E27FC236}">
                <a16:creationId xmlns:a16="http://schemas.microsoft.com/office/drawing/2014/main" id="{54135912-6474-44F1-B47A-462A7E05D35A}"/>
              </a:ext>
            </a:extLst>
          </p:cNvPr>
          <p:cNvSpPr/>
          <p:nvPr/>
        </p:nvSpPr>
        <p:spPr>
          <a:xfrm>
            <a:off x="6892884" y="4978400"/>
            <a:ext cx="666143" cy="108830"/>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6" name="Arrow: Right 35">
            <a:extLst>
              <a:ext uri="{FF2B5EF4-FFF2-40B4-BE49-F238E27FC236}">
                <a16:creationId xmlns:a16="http://schemas.microsoft.com/office/drawing/2014/main" id="{2BE1B305-BD10-4987-8D4B-71B149974686}"/>
              </a:ext>
            </a:extLst>
          </p:cNvPr>
          <p:cNvSpPr/>
          <p:nvPr/>
        </p:nvSpPr>
        <p:spPr>
          <a:xfrm>
            <a:off x="10088510" y="4978400"/>
            <a:ext cx="666143" cy="108830"/>
          </a:xfrm>
          <a:prstGeom prst="rightArrow">
            <a:avLst/>
          </a:prstGeom>
          <a:solidFill>
            <a:srgbClr val="EF98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7" name="TextBox 26">
            <a:extLst>
              <a:ext uri="{FF2B5EF4-FFF2-40B4-BE49-F238E27FC236}">
                <a16:creationId xmlns:a16="http://schemas.microsoft.com/office/drawing/2014/main" id="{C15AEDC2-2F8B-4489-B214-2396AF77DC1E}"/>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7</a:t>
            </a:r>
          </a:p>
        </p:txBody>
      </p:sp>
    </p:spTree>
    <p:extLst>
      <p:ext uri="{BB962C8B-B14F-4D97-AF65-F5344CB8AC3E}">
        <p14:creationId xmlns:p14="http://schemas.microsoft.com/office/powerpoint/2010/main" val="226603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ischio, Valutazione, Dipartimento, Business">
            <a:extLst>
              <a:ext uri="{FF2B5EF4-FFF2-40B4-BE49-F238E27FC236}">
                <a16:creationId xmlns:a16="http://schemas.microsoft.com/office/drawing/2014/main" id="{B641E151-187C-4A97-926F-F13191A1A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78"/>
          <a:stretch/>
        </p:blipFill>
        <p:spPr bwMode="auto">
          <a:xfrm>
            <a:off x="-1268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432EEA5-7EDB-4959-8F4C-F03BCF4D3CA2}"/>
              </a:ext>
            </a:extLst>
          </p:cNvPr>
          <p:cNvPicPr>
            <a:picLocks noChangeAspect="1"/>
          </p:cNvPicPr>
          <p:nvPr/>
        </p:nvPicPr>
        <p:blipFill>
          <a:blip r:embed="rId4"/>
          <a:stretch>
            <a:fillRect/>
          </a:stretch>
        </p:blipFill>
        <p:spPr>
          <a:xfrm>
            <a:off x="5912971" y="5342911"/>
            <a:ext cx="6266329" cy="651406"/>
          </a:xfrm>
          <a:prstGeom prst="rect">
            <a:avLst/>
          </a:prstGeom>
          <a:solidFill>
            <a:srgbClr val="EF993B"/>
          </a:solidFill>
        </p:spPr>
      </p:pic>
      <p:sp>
        <p:nvSpPr>
          <p:cNvPr id="14" name="Rectangle 13">
            <a:extLst>
              <a:ext uri="{FF2B5EF4-FFF2-40B4-BE49-F238E27FC236}">
                <a16:creationId xmlns:a16="http://schemas.microsoft.com/office/drawing/2014/main" id="{7A012992-31B1-4CCE-A078-5775E1702D83}"/>
              </a:ext>
            </a:extLst>
          </p:cNvPr>
          <p:cNvSpPr/>
          <p:nvPr/>
        </p:nvSpPr>
        <p:spPr>
          <a:xfrm>
            <a:off x="20" y="5342911"/>
            <a:ext cx="7398307" cy="651406"/>
          </a:xfrm>
          <a:prstGeom prst="rect">
            <a:avLst/>
          </a:prstGeom>
          <a:solidFill>
            <a:srgbClr val="EF993B"/>
          </a:solidFill>
          <a:ln>
            <a:solidFill>
              <a:srgbClr val="E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2EB42E0-C599-48A5-815F-9BBA475E04DF}"/>
              </a:ext>
            </a:extLst>
          </p:cNvPr>
          <p:cNvSpPr/>
          <p:nvPr/>
        </p:nvSpPr>
        <p:spPr>
          <a:xfrm>
            <a:off x="6370" y="5300339"/>
            <a:ext cx="12191960" cy="7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a:t>Proposed methodology for the compilation of a pest list</a:t>
            </a:r>
          </a:p>
        </p:txBody>
      </p:sp>
    </p:spTree>
    <p:extLst>
      <p:ext uri="{BB962C8B-B14F-4D97-AF65-F5344CB8AC3E}">
        <p14:creationId xmlns:p14="http://schemas.microsoft.com/office/powerpoint/2010/main" val="35794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67CCC-0398-4252-9E87-229B6FD9E257}"/>
              </a:ext>
            </a:extLst>
          </p:cNvPr>
          <p:cNvSpPr>
            <a:spLocks noGrp="1"/>
          </p:cNvSpPr>
          <p:nvPr>
            <p:ph sz="half" idx="1"/>
          </p:nvPr>
        </p:nvSpPr>
        <p:spPr>
          <a:xfrm>
            <a:off x="379753" y="1145898"/>
            <a:ext cx="11578468" cy="4773613"/>
          </a:xfrm>
        </p:spPr>
        <p:txBody>
          <a:bodyPr/>
          <a:lstStyle/>
          <a:p>
            <a:endParaRPr lang="en-US" dirty="0"/>
          </a:p>
          <a:p>
            <a:r>
              <a:rPr lang="en-US" dirty="0"/>
              <a:t>Methodology explained in EFSA Technical Report</a:t>
            </a:r>
          </a:p>
          <a:p>
            <a:r>
              <a:rPr lang="en-US" dirty="0">
                <a:solidFill>
                  <a:schemeClr val="accent1"/>
                </a:solidFill>
                <a:hlinkClick r:id="rId2"/>
              </a:rPr>
              <a:t>Information required for dossiers to support demands for import of High Risk Plants, plant products and other objects as foreseen in Article 42 of Regulation (EU) 2016/2031</a:t>
            </a:r>
            <a:endParaRPr lang="en-GB" sz="2000" dirty="0">
              <a:solidFill>
                <a:schemeClr val="accent1"/>
              </a:solidFill>
              <a:hlinkClick r:id="rId2">
                <a:extLst>
                  <a:ext uri="{A12FA001-AC4F-418D-AE19-62706E023703}">
                    <ahyp:hlinkClr xmlns:ahyp="http://schemas.microsoft.com/office/drawing/2018/hyperlinkcolor" val="tx"/>
                  </a:ext>
                </a:extLst>
              </a:hlinkClick>
            </a:endParaRPr>
          </a:p>
          <a:p>
            <a:r>
              <a:rPr lang="en-GB" dirty="0"/>
              <a:t>Dossier should:</a:t>
            </a:r>
          </a:p>
          <a:p>
            <a:pPr lvl="1"/>
            <a:r>
              <a:rPr lang="en-GB" sz="2000" dirty="0"/>
              <a:t>Present commodity data</a:t>
            </a:r>
          </a:p>
          <a:p>
            <a:pPr lvl="1"/>
            <a:r>
              <a:rPr lang="en-GB" sz="2000" dirty="0"/>
              <a:t>Identify all pests potentially associated with the commodity in the exporting country</a:t>
            </a:r>
          </a:p>
          <a:p>
            <a:pPr lvl="1"/>
            <a:r>
              <a:rPr lang="en-GB" sz="2000" dirty="0"/>
              <a:t>Data on risk mitigation measures</a:t>
            </a:r>
          </a:p>
        </p:txBody>
      </p:sp>
      <p:sp>
        <p:nvSpPr>
          <p:cNvPr id="4" name="Title 3">
            <a:extLst>
              <a:ext uri="{FF2B5EF4-FFF2-40B4-BE49-F238E27FC236}">
                <a16:creationId xmlns:a16="http://schemas.microsoft.com/office/drawing/2014/main" id="{9B5AE464-82C8-48DD-94EA-4EA2FC5B45B8}"/>
              </a:ext>
            </a:extLst>
          </p:cNvPr>
          <p:cNvSpPr>
            <a:spLocks noGrp="1"/>
          </p:cNvSpPr>
          <p:nvPr>
            <p:ph type="title"/>
          </p:nvPr>
        </p:nvSpPr>
        <p:spPr/>
        <p:txBody>
          <a:bodyPr/>
          <a:lstStyle/>
          <a:p>
            <a:r>
              <a:rPr lang="en-GB"/>
              <a:t>Methodological aspects</a:t>
            </a:r>
          </a:p>
        </p:txBody>
      </p:sp>
      <p:sp>
        <p:nvSpPr>
          <p:cNvPr id="5" name="TextBox 4">
            <a:extLst>
              <a:ext uri="{FF2B5EF4-FFF2-40B4-BE49-F238E27FC236}">
                <a16:creationId xmlns:a16="http://schemas.microsoft.com/office/drawing/2014/main" id="{94B06EFF-A69B-4C3C-8A5A-E928BB57A173}"/>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9</a:t>
            </a:r>
          </a:p>
        </p:txBody>
      </p:sp>
    </p:spTree>
    <p:extLst>
      <p:ext uri="{BB962C8B-B14F-4D97-AF65-F5344CB8AC3E}">
        <p14:creationId xmlns:p14="http://schemas.microsoft.com/office/powerpoint/2010/main" val="3642644060"/>
      </p:ext>
    </p:extLst>
  </p:cSld>
  <p:clrMapOvr>
    <a:masterClrMapping/>
  </p:clrMapOvr>
</p:sld>
</file>

<file path=ppt/theme/theme1.xml><?xml version="1.0" encoding="utf-8"?>
<a:theme xmlns:a="http://schemas.openxmlformats.org/drawingml/2006/main" name="EFSA_PPT_169_2019">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4CF5A4C839245B3594507B3BE08F6" ma:contentTypeVersion="7" ma:contentTypeDescription="Create a new document." ma:contentTypeScope="" ma:versionID="7cb9b34c5b465a6610d3cfd905b2553f">
  <xsd:schema xmlns:xsd="http://www.w3.org/2001/XMLSchema" xmlns:xs="http://www.w3.org/2001/XMLSchema" xmlns:p="http://schemas.microsoft.com/office/2006/metadata/properties" xmlns:ns2="6453fbdc-0a59-40b0-99d2-7584099bb00d" targetNamespace="http://schemas.microsoft.com/office/2006/metadata/properties" ma:root="true" ma:fieldsID="d711b426bf1e9cc3e998b7b6bc2d52ab" ns2:_="">
    <xsd:import namespace="6453fbdc-0a59-40b0-99d2-7584099bb0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3fbdc-0a59-40b0-99d2-7584099bb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05B1A-E3F6-4A92-9838-85EAE9340C8E}">
  <ds:schemaRefs>
    <ds:schemaRef ds:uri="6453fbdc-0a59-40b0-99d2-7584099bb0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20DF11-3A1B-473B-A61A-AE1FD2BE3E4C}">
  <ds:schemaRefs>
    <ds:schemaRef ds:uri="http://schemas.microsoft.com/sharepoint/v3/contenttype/forms"/>
  </ds:schemaRefs>
</ds:datastoreItem>
</file>

<file path=customXml/itemProps3.xml><?xml version="1.0" encoding="utf-8"?>
<ds:datastoreItem xmlns:ds="http://schemas.openxmlformats.org/officeDocument/2006/customXml" ds:itemID="{5C3A0B99-4588-437F-B1A5-9D17666182EE}">
  <ds:schemaRefs>
    <ds:schemaRef ds:uri="6453fbdc-0a59-40b0-99d2-7584099bb0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TotalTime>
  <Words>1462</Words>
  <Application>Microsoft Office PowerPoint</Application>
  <PresentationFormat>Widescreen</PresentationFormat>
  <Paragraphs>225</Paragraphs>
  <Slides>35</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Arial</vt:lpstr>
      <vt:lpstr>Calibri</vt:lpstr>
      <vt:lpstr>Consolas</vt:lpstr>
      <vt:lpstr>Verdana</vt:lpstr>
      <vt:lpstr>Wingdings</vt:lpstr>
      <vt:lpstr>EFSA_PPT_169_2019</vt:lpstr>
      <vt:lpstr>Benutzerdefiniertes Design</vt:lpstr>
      <vt:lpstr>1_Benutzerdefiniertes Design</vt:lpstr>
      <vt:lpstr>2_Benutzerdefiniertes Design</vt:lpstr>
      <vt:lpstr>PowerPoint Presentation</vt:lpstr>
      <vt:lpstr>Speakers</vt:lpstr>
      <vt:lpstr>PowerPoint Presentation</vt:lpstr>
      <vt:lpstr>Webinar Outline</vt:lpstr>
      <vt:lpstr>PowerPoint Presentation</vt:lpstr>
      <vt:lpstr>Legislation on High Risk Plants</vt:lpstr>
      <vt:lpstr>Commodity Risk Assessment Procedure</vt:lpstr>
      <vt:lpstr>PowerPoint Presentation</vt:lpstr>
      <vt:lpstr>Methodological aspects</vt:lpstr>
      <vt:lpstr>Methodological aspects</vt:lpstr>
      <vt:lpstr>Objective of this webinar</vt:lpstr>
      <vt:lpstr>Objective of this webinar</vt:lpstr>
      <vt:lpstr>Compiling a pest list</vt:lpstr>
      <vt:lpstr>Compiling a pest list</vt:lpstr>
      <vt:lpstr>Compiling a pest list</vt:lpstr>
      <vt:lpstr>Compiling a pest list</vt:lpstr>
      <vt:lpstr>PowerPoint Presentation</vt:lpstr>
      <vt:lpstr>Compiling a pest list: commercial databases</vt:lpstr>
      <vt:lpstr>Compiling a pest list: commercial databases</vt:lpstr>
      <vt:lpstr>Compiling a pest list: commercial databases</vt:lpstr>
      <vt:lpstr>Compiling a pest list: commercial databases</vt:lpstr>
      <vt:lpstr>Main tasks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Compiling a pest list: open access databases</vt:lpstr>
      <vt:lpstr>Final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Chiara ROSACE</dc:creator>
  <cp:lastModifiedBy>Maria Chiara ROSACE</cp:lastModifiedBy>
  <cp:revision>6</cp:revision>
  <dcterms:created xsi:type="dcterms:W3CDTF">2019-09-17T13:54:06Z</dcterms:created>
  <dcterms:modified xsi:type="dcterms:W3CDTF">2019-10-21T12:26:35Z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0x0101005E74CF5A4C839245B3594507B3BE08F6</vt:lpwstr>
  </property>
</Properties>
</file>