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-18"/>
      <p:regular r:id="rId15"/>
      <p:bold r:id="rId16"/>
      <p:italic r:id="rId17"/>
      <p:boldItalic r:id="rId18"/>
    </p:embeddedFont>
    <p:embeddedFont>
      <p:font typeface="Montserrat Bold" panose="00000800000000000000" charset="-18"/>
      <p:regular r:id="rId19"/>
    </p:embeddedFont>
    <p:embeddedFont>
      <p:font typeface="Montserrat Medium" panose="00000600000000000000" pitchFamily="2" charset="-18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22" d="100"/>
          <a:sy n="22" d="100"/>
        </p:scale>
        <p:origin x="24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E3A76F3E-D3AD-2FBC-D1CA-1A7A6AB9910D}"/>
              </a:ext>
            </a:extLst>
          </p:cNvPr>
          <p:cNvGrpSpPr/>
          <p:nvPr/>
        </p:nvGrpSpPr>
        <p:grpSpPr>
          <a:xfrm>
            <a:off x="1607614" y="4387711"/>
            <a:ext cx="7752389" cy="1331346"/>
            <a:chOff x="0" y="0"/>
            <a:chExt cx="2039160" cy="338472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3EA37D0D-4FD8-EE97-572E-1147174B1004}"/>
                </a:ext>
              </a:extLst>
            </p:cNvPr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k"/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D1C1CA3A-6A3C-C017-B3AB-A302D36C1A73}"/>
                </a:ext>
              </a:extLst>
            </p:cNvPr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sk" dirty="0"/>
          </a:p>
        </p:txBody>
      </p:sp>
      <p:grpSp>
        <p:nvGrpSpPr>
          <p:cNvPr id="5" name="Group 5"/>
          <p:cNvGrpSpPr/>
          <p:nvPr/>
        </p:nvGrpSpPr>
        <p:grpSpPr>
          <a:xfrm>
            <a:off x="3619500" y="5693320"/>
            <a:ext cx="5740502" cy="1556139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22958" y="1232576"/>
            <a:ext cx="8345804" cy="6001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sk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Šťastný svetový deň bezpečnosti potravín!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5" name="Freeform 5"/>
          <p:cNvSpPr/>
          <p:nvPr/>
        </p:nvSpPr>
        <p:spPr>
          <a:xfrm>
            <a:off x="3169924" y="10972800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6" name="TextBox 6"/>
          <p:cNvSpPr txBox="1"/>
          <p:nvPr/>
        </p:nvSpPr>
        <p:spPr>
          <a:xfrm>
            <a:off x="1943099" y="6281995"/>
            <a:ext cx="6546908" cy="4667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endParaRPr lang="sk" sz="5213" b="0" i="0" u="none" baseline="0" dirty="0">
              <a:solidFill>
                <a:srgbClr val="004D9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rtl="0">
              <a:lnSpc>
                <a:spcPts val="5213"/>
              </a:lnSpc>
            </a:pPr>
            <a:r>
              <a:rPr lang="sk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Viac informácií </a:t>
            </a:r>
          </a:p>
          <a:p>
            <a:pPr algn="ctr" rtl="0">
              <a:lnSpc>
                <a:spcPts val="5213"/>
              </a:lnSpc>
            </a:pPr>
            <a:r>
              <a:rPr lang="sk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o chorobách prenášaných potravinami</a:t>
            </a:r>
            <a:r>
              <a:rPr lang="sk" sz="5213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sk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nájdete na </a:t>
            </a:r>
            <a:r>
              <a:rPr lang="sk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442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sk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Tohtoročná téma znie „</a:t>
            </a:r>
            <a:r>
              <a:rPr lang="sk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Od ťažkostí </a:t>
            </a:r>
            <a:br>
              <a:rPr lang="sk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</a:br>
            <a:r>
              <a:rPr lang="sk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 riešeniam – bezpečné potraviny všade.“</a:t>
            </a:r>
            <a:r>
              <a:rPr lang="sk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sk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7943531" cy="167178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k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7" name="TextBox 7"/>
          <p:cNvSpPr txBox="1"/>
          <p:nvPr/>
        </p:nvSpPr>
        <p:spPr>
          <a:xfrm>
            <a:off x="1171734" y="14342039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sk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Pozrime si niekoľko faktov!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9" name="TextBox 9"/>
          <p:cNvSpPr txBox="1"/>
          <p:nvPr/>
        </p:nvSpPr>
        <p:spPr>
          <a:xfrm>
            <a:off x="642076" y="1577659"/>
            <a:ext cx="8752444" cy="61940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sk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Týka sa spôsobu, akým </a:t>
            </a:r>
            <a:r>
              <a:rPr lang="sk" sz="5750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choroby prenášané potravinami</a:t>
            </a:r>
            <a:r>
              <a:rPr lang="sk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vplývajú na zdravie, živobytie, vzdelávanie a hospodárstvo. </a:t>
            </a:r>
          </a:p>
          <a:p>
            <a:pPr algn="r" rtl="0">
              <a:lnSpc>
                <a:spcPts val="6900"/>
              </a:lnSpc>
            </a:pPr>
            <a:endParaRPr lang="sk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442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sk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Ovocie a zeleninu </a:t>
            </a:r>
            <a:br>
              <a:rPr lang="sk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sk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z ekologickej poľnohospodárskej výroby netreba umývať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k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MÝTUS/FAKT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6" y="9144000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k" dirty="0"/>
          </a:p>
        </p:txBody>
      </p:sp>
      <p:grpSp>
        <p:nvGrpSpPr>
          <p:cNvPr id="4" name="Group 4"/>
          <p:cNvGrpSpPr/>
          <p:nvPr/>
        </p:nvGrpSpPr>
        <p:grpSpPr>
          <a:xfrm>
            <a:off x="1554243" y="652895"/>
            <a:ext cx="3894057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k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432995" y="2014731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9" name="TextBox 9"/>
          <p:cNvSpPr txBox="1"/>
          <p:nvPr/>
        </p:nvSpPr>
        <p:spPr>
          <a:xfrm>
            <a:off x="1890900" y="964211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k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MÝTUS/FAKT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07826" y="2729983"/>
            <a:ext cx="8071348" cy="6347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sk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Umývanie všetkých plodín čistou vodou</a:t>
            </a:r>
            <a:r>
              <a:rPr lang="sk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a to aj plodín z ekologickej poľnohospodárskej výroby, </a:t>
            </a:r>
          </a:p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sk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pomáha odstraňovať kontaminanty</a:t>
            </a:r>
            <a:r>
              <a:rPr lang="sk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 znižuje riziko výskytu škodlivých mikroogranizmov.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sk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Zmrazené potraviny môžete rozmrazovať </a:t>
            </a:r>
          </a:p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sk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pri izbovej teplote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k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MÝTUS/FAKT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157" y="7832842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4" y="2258290"/>
            <a:ext cx="3437096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sk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sk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Rozmrazovanie potravín</a:t>
            </a:r>
            <a:r>
              <a:rPr lang="sk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v chladničke alebo v studenej vode </a:t>
            </a:r>
            <a:r>
              <a:rPr lang="sk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zabraňuje nárastu</a:t>
            </a:r>
            <a:r>
              <a:rPr lang="sk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mikroorganizmov.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k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MÝTUS/FAKT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sk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Ochorieť môžem aj </a:t>
            </a:r>
          </a:p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sk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z jedla, ktoré som skonzumoval/-a pred troma dňami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k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MÝTUS/FAKT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157" y="7832842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sk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3853590"/>
            <a:ext cx="7579943" cy="4231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sk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Niektoré nebezpečné mikroorganizmy potrebujú na to, </a:t>
            </a:r>
          </a:p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sk" sz="5031" dirty="0">
                <a:solidFill>
                  <a:srgbClr val="FFFFFF"/>
                </a:solidFill>
                <a:latin typeface="Montserrat"/>
                <a:sym typeface="Montserrat"/>
              </a:rPr>
              <a:t>aby vám spôsobili ochorenie, </a:t>
            </a:r>
            <a:r>
              <a:rPr lang="sk" sz="5031" dirty="0">
                <a:solidFill>
                  <a:srgbClr val="FF9F00"/>
                </a:solidFill>
                <a:latin typeface="Montserrat"/>
                <a:sym typeface="Montserrat"/>
              </a:rPr>
              <a:t>viac ako len pár hodín</a:t>
            </a:r>
            <a:r>
              <a:rPr lang="sk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sk" dirty="0"/>
          </a:p>
        </p:txBody>
      </p:sp>
      <p:grpSp>
        <p:nvGrpSpPr>
          <p:cNvPr id="5" name="Group 5"/>
          <p:cNvGrpSpPr/>
          <p:nvPr/>
        </p:nvGrpSpPr>
        <p:grpSpPr>
          <a:xfrm>
            <a:off x="5636036" y="2354400"/>
            <a:ext cx="2759164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s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8334198" y="3125320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sk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sk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MÝTUS/FAKT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B91971-1BD0-48CB-8BF6-9DDAFAA97D34}">
  <ds:schemaRefs>
    <ds:schemaRef ds:uri="http://schemas.openxmlformats.org/package/2006/metadata/core-properties"/>
    <ds:schemaRef ds:uri="0528b274-48f2-4258-ae4e-d4f6dfd934b7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34b48345-9ac7-4050-93a6-4b531ea34ae8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159</Words>
  <Application>Microsoft Office PowerPoint</Application>
  <PresentationFormat>Custom</PresentationFormat>
  <Paragraphs>23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Montserrat</vt:lpstr>
      <vt:lpstr>Montserrat Bold</vt:lpstr>
      <vt:lpstr>Arial</vt:lpstr>
      <vt:lpstr>Calibri</vt:lpstr>
      <vt:lpstr>Montserrat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dc:creator>Dringušová Gabriela</dc:creator>
  <cp:lastModifiedBy>Karolína Šramová</cp:lastModifiedBy>
  <cp:revision>4</cp:revision>
  <dcterms:created xsi:type="dcterms:W3CDTF">2006-08-16T00:00:00Z</dcterms:created>
  <dcterms:modified xsi:type="dcterms:W3CDTF">2026-06-03T08:51:31Z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