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11"/>
  </p:notesMasterIdLst>
  <p:sldIdLst>
    <p:sldId id="272" r:id="rId5"/>
    <p:sldId id="268" r:id="rId6"/>
    <p:sldId id="267" r:id="rId7"/>
    <p:sldId id="271" r:id="rId8"/>
    <p:sldId id="269" r:id="rId9"/>
    <p:sldId id="266" r:id="rId10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E6EC51-5689-30C8-5E25-97A4B2EDB608}" name="Barabucci, Claudia" initials="BC" userId="S::claudia.barabucci_gopa.eu#ext#@efsa815.onmicrosoft.com::8c66b775-c6b3-42de-a97f-5d050fa0c3a8" providerId="AD"/>
  <p188:author id="{19FF4A7A-DDF9-0AE8-1D0A-A79A9EB65E64}" name="SMITH Anthony Ian Mark" initials="AS" userId="S::Anthony.SMITH@efsa.europa.eu::dc372636-b4b6-4424-aedc-d6272fc4e948" providerId="AD"/>
  <p188:author id="{6E9BECD8-AFB2-30D4-5CCF-0BDD30B2DF66}" name="SMITH Anthony Ian Mark" initials="SM" userId="S::anthony.smith@efsa.europa.eu::dc372636-b4b6-4424-aedc-d6272fc4e94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3030"/>
    <a:srgbClr val="000000"/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137"/>
    <p:restoredTop sz="94661"/>
  </p:normalViewPr>
  <p:slideViewPr>
    <p:cSldViewPr snapToGrid="0">
      <p:cViewPr varScale="1">
        <p:scale>
          <a:sx n="30" d="100"/>
          <a:sy n="30" d="100"/>
        </p:scale>
        <p:origin x="1256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2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92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22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98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33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0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71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91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15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32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2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8C7D9A-9995-C2E6-A840-E08BD3A28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ABD055B0-28D1-E3A9-5517-4BB8A603E7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113" t="2152" r="14985" b="-2152"/>
          <a:stretch>
            <a:fillRect/>
          </a:stretch>
        </p:blipFill>
        <p:spPr>
          <a:xfrm>
            <a:off x="-2" y="0"/>
            <a:ext cx="13728462" cy="12231102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00E20DC9-DB12-DC56-6BC8-D919DF046E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1957042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9CEA3848-E45F-34A8-6174-AF02CDE329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3729594-E012-423C-159F-2B7FEEB24250}"/>
              </a:ext>
            </a:extLst>
          </p:cNvPr>
          <p:cNvSpPr/>
          <p:nvPr/>
        </p:nvSpPr>
        <p:spPr>
          <a:xfrm>
            <a:off x="0" y="633614"/>
            <a:ext cx="5573486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4F8F4FC-F057-EBE3-D0CF-51E0AF6DE0A1}"/>
              </a:ext>
            </a:extLst>
          </p:cNvPr>
          <p:cNvSpPr/>
          <p:nvPr/>
        </p:nvSpPr>
        <p:spPr>
          <a:xfrm>
            <a:off x="-1" y="1542841"/>
            <a:ext cx="9124664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F0A10F-8600-9E0E-84EC-055CC68A343F}"/>
              </a:ext>
            </a:extLst>
          </p:cNvPr>
          <p:cNvSpPr txBox="1"/>
          <p:nvPr/>
        </p:nvSpPr>
        <p:spPr>
          <a:xfrm>
            <a:off x="331273" y="711200"/>
            <a:ext cx="95715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Svetový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deň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bezpečnosti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potravín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  <p:grpSp>
        <p:nvGrpSpPr>
          <p:cNvPr id="16" name="Skupina 15">
            <a:extLst>
              <a:ext uri="{FF2B5EF4-FFF2-40B4-BE49-F238E27FC236}">
                <a16:creationId xmlns:a16="http://schemas.microsoft.com/office/drawing/2014/main" id="{5D89DB77-FF57-EA6D-14DF-4745C994C076}"/>
              </a:ext>
            </a:extLst>
          </p:cNvPr>
          <p:cNvGrpSpPr/>
          <p:nvPr/>
        </p:nvGrpSpPr>
        <p:grpSpPr>
          <a:xfrm>
            <a:off x="1354519" y="9131606"/>
            <a:ext cx="12104914" cy="2397594"/>
            <a:chOff x="1354519" y="9131606"/>
            <a:chExt cx="12104914" cy="2397594"/>
          </a:xfrm>
        </p:grpSpPr>
        <p:sp>
          <p:nvSpPr>
            <p:cNvPr id="3" name="Rectangle 27">
              <a:extLst>
                <a:ext uri="{FF2B5EF4-FFF2-40B4-BE49-F238E27FC236}">
                  <a16:creationId xmlns:a16="http://schemas.microsoft.com/office/drawing/2014/main" id="{4B1E0AFF-DD5D-4152-83C9-E8B89BDE5C19}"/>
                </a:ext>
              </a:extLst>
            </p:cNvPr>
            <p:cNvSpPr/>
            <p:nvPr/>
          </p:nvSpPr>
          <p:spPr>
            <a:xfrm flipV="1">
              <a:off x="3026229" y="9856118"/>
              <a:ext cx="10433204" cy="9727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" name="Rectangle 28">
              <a:extLst>
                <a:ext uri="{FF2B5EF4-FFF2-40B4-BE49-F238E27FC236}">
                  <a16:creationId xmlns:a16="http://schemas.microsoft.com/office/drawing/2014/main" id="{7D6A8951-CD3E-406A-188D-906545BE978B}"/>
                </a:ext>
              </a:extLst>
            </p:cNvPr>
            <p:cNvSpPr/>
            <p:nvPr/>
          </p:nvSpPr>
          <p:spPr>
            <a:xfrm flipV="1">
              <a:off x="3026228" y="10556426"/>
              <a:ext cx="10433204" cy="9727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6" name="Rectangle 29">
              <a:extLst>
                <a:ext uri="{FF2B5EF4-FFF2-40B4-BE49-F238E27FC236}">
                  <a16:creationId xmlns:a16="http://schemas.microsoft.com/office/drawing/2014/main" id="{44759268-8134-6E58-9143-0A8BACBD95E2}"/>
                </a:ext>
              </a:extLst>
            </p:cNvPr>
            <p:cNvSpPr/>
            <p:nvPr/>
          </p:nvSpPr>
          <p:spPr>
            <a:xfrm flipV="1">
              <a:off x="1611086" y="9131606"/>
              <a:ext cx="11848346" cy="9727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7" name="TextBox 30">
              <a:extLst>
                <a:ext uri="{FF2B5EF4-FFF2-40B4-BE49-F238E27FC236}">
                  <a16:creationId xmlns:a16="http://schemas.microsoft.com/office/drawing/2014/main" id="{6A90C29F-F401-AE79-F71D-22F017807A84}"/>
                </a:ext>
              </a:extLst>
            </p:cNvPr>
            <p:cNvSpPr txBox="1"/>
            <p:nvPr/>
          </p:nvSpPr>
          <p:spPr>
            <a:xfrm>
              <a:off x="1354519" y="9196562"/>
              <a:ext cx="12014954" cy="226453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r">
                <a:lnSpc>
                  <a:spcPts val="5780"/>
                </a:lnSpc>
              </a:pPr>
              <a:r>
                <a:rPr lang="en-GB" sz="4000" dirty="0" err="1">
                  <a:latin typeface="Montserrat" pitchFamily="2" charset="77"/>
                </a:rPr>
                <a:t>Prevencia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en-GB" sz="4000" b="1" dirty="0" err="1">
                  <a:latin typeface="Montserrat" pitchFamily="2" charset="77"/>
                </a:rPr>
                <a:t>chorôb</a:t>
              </a:r>
              <a:r>
                <a:rPr lang="en-GB" sz="4000" b="1" dirty="0">
                  <a:latin typeface="Montserrat" pitchFamily="2" charset="77"/>
                </a:rPr>
                <a:t> </a:t>
              </a:r>
              <a:r>
                <a:rPr lang="en-GB" sz="4000" b="1" dirty="0" err="1">
                  <a:latin typeface="Montserrat" pitchFamily="2" charset="77"/>
                </a:rPr>
                <a:t>prenášaných</a:t>
              </a:r>
              <a:r>
                <a:rPr lang="en-GB" sz="4000" b="1" dirty="0">
                  <a:latin typeface="Montserrat" pitchFamily="2" charset="77"/>
                </a:rPr>
                <a:t> </a:t>
              </a:r>
              <a:r>
                <a:rPr lang="en-GB" sz="4000" b="1" dirty="0" err="1">
                  <a:latin typeface="Montserrat" pitchFamily="2" charset="77"/>
                </a:rPr>
                <a:t>potravinami</a:t>
              </a:r>
              <a:r>
                <a:rPr lang="en-GB" sz="4000" b="1" dirty="0">
                  <a:latin typeface="Montserrat" pitchFamily="2" charset="77"/>
                </a:rPr>
                <a:t> </a:t>
              </a:r>
              <a:r>
                <a:rPr lang="en-GB" sz="4000" dirty="0" err="1">
                  <a:latin typeface="Montserrat" pitchFamily="2" charset="77"/>
                </a:rPr>
                <a:t>prostredníctvom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en-GB" sz="4000" dirty="0" err="1">
                  <a:latin typeface="Montserrat" pitchFamily="2" charset="77"/>
                </a:rPr>
                <a:t>vedecky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en-GB" sz="4000" dirty="0" err="1">
                  <a:latin typeface="Montserrat" pitchFamily="2" charset="77"/>
                </a:rPr>
                <a:t>podložených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en-GB" sz="4000" dirty="0" err="1">
                  <a:latin typeface="Montserrat" pitchFamily="2" charset="77"/>
                </a:rPr>
                <a:t>postupov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sk-SK" sz="4000" dirty="0">
                  <a:latin typeface="Montserrat" pitchFamily="2" charset="77"/>
                </a:rPr>
                <a:t>v oblasti </a:t>
              </a:r>
              <a:r>
                <a:rPr lang="en-GB" sz="4000" dirty="0" err="1">
                  <a:latin typeface="Montserrat" pitchFamily="2" charset="77"/>
                </a:rPr>
                <a:t>bezpečnosti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en-GB" sz="4000" dirty="0" err="1">
                  <a:latin typeface="Montserrat" pitchFamily="2" charset="77"/>
                </a:rPr>
                <a:t>potravín</a:t>
              </a:r>
              <a:endParaRPr lang="en-US" sz="4000" dirty="0">
                <a:latin typeface="Montserrat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3704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F1CF2E-85E0-29C2-A213-30D006E49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03E0E37-87DC-0772-FDB2-E24A0E2874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553" r="17541"/>
          <a:stretch>
            <a:fillRect/>
          </a:stretch>
        </p:blipFill>
        <p:spPr>
          <a:xfrm>
            <a:off x="-2" y="11698"/>
            <a:ext cx="13716001" cy="1221940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7F1C04A9-B75D-A1C5-AF91-A2484BEB0B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1957042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A71ED724-070B-AC4B-FEC5-14C9EDAE01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F0A2FD27-673B-BEFA-56FC-E39D7FA18627}"/>
              </a:ext>
            </a:extLst>
          </p:cNvPr>
          <p:cNvSpPr/>
          <p:nvPr/>
        </p:nvSpPr>
        <p:spPr>
          <a:xfrm>
            <a:off x="0" y="633614"/>
            <a:ext cx="5573486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35E7FFA-11D1-1B43-0A5A-84E1E6B09CBB}"/>
              </a:ext>
            </a:extLst>
          </p:cNvPr>
          <p:cNvSpPr/>
          <p:nvPr/>
        </p:nvSpPr>
        <p:spPr>
          <a:xfrm>
            <a:off x="-1" y="1542841"/>
            <a:ext cx="9124664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F5E4935-C750-B8D5-900D-9CD5A4928EEC}"/>
              </a:ext>
            </a:extLst>
          </p:cNvPr>
          <p:cNvSpPr txBox="1"/>
          <p:nvPr/>
        </p:nvSpPr>
        <p:spPr>
          <a:xfrm>
            <a:off x="331273" y="711200"/>
            <a:ext cx="95715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Svetový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deň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bezpečnosti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potravín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  <p:grpSp>
        <p:nvGrpSpPr>
          <p:cNvPr id="2" name="Skupina 1">
            <a:extLst>
              <a:ext uri="{FF2B5EF4-FFF2-40B4-BE49-F238E27FC236}">
                <a16:creationId xmlns:a16="http://schemas.microsoft.com/office/drawing/2014/main" id="{DEC6D458-A879-4E24-85CE-A589A07B7EB7}"/>
              </a:ext>
            </a:extLst>
          </p:cNvPr>
          <p:cNvGrpSpPr/>
          <p:nvPr/>
        </p:nvGrpSpPr>
        <p:grpSpPr>
          <a:xfrm>
            <a:off x="1354519" y="9131606"/>
            <a:ext cx="12104914" cy="2397594"/>
            <a:chOff x="1354519" y="9131606"/>
            <a:chExt cx="12104914" cy="2397594"/>
          </a:xfrm>
        </p:grpSpPr>
        <p:sp>
          <p:nvSpPr>
            <p:cNvPr id="3" name="Rectangle 27">
              <a:extLst>
                <a:ext uri="{FF2B5EF4-FFF2-40B4-BE49-F238E27FC236}">
                  <a16:creationId xmlns:a16="http://schemas.microsoft.com/office/drawing/2014/main" id="{35DD868E-BFD6-B000-105E-B9088930CB2F}"/>
                </a:ext>
              </a:extLst>
            </p:cNvPr>
            <p:cNvSpPr/>
            <p:nvPr/>
          </p:nvSpPr>
          <p:spPr>
            <a:xfrm flipV="1">
              <a:off x="3026229" y="9856118"/>
              <a:ext cx="10433204" cy="9727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" name="Rectangle 28">
              <a:extLst>
                <a:ext uri="{FF2B5EF4-FFF2-40B4-BE49-F238E27FC236}">
                  <a16:creationId xmlns:a16="http://schemas.microsoft.com/office/drawing/2014/main" id="{F80EEBF5-9461-28C7-2131-613EDF80D48B}"/>
                </a:ext>
              </a:extLst>
            </p:cNvPr>
            <p:cNvSpPr/>
            <p:nvPr/>
          </p:nvSpPr>
          <p:spPr>
            <a:xfrm flipV="1">
              <a:off x="3026228" y="10556426"/>
              <a:ext cx="10433204" cy="9727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5" name="Rectangle 29">
              <a:extLst>
                <a:ext uri="{FF2B5EF4-FFF2-40B4-BE49-F238E27FC236}">
                  <a16:creationId xmlns:a16="http://schemas.microsoft.com/office/drawing/2014/main" id="{762520B5-F39C-3C68-550F-B59A7D1C027B}"/>
                </a:ext>
              </a:extLst>
            </p:cNvPr>
            <p:cNvSpPr/>
            <p:nvPr/>
          </p:nvSpPr>
          <p:spPr>
            <a:xfrm flipV="1">
              <a:off x="1611086" y="9131606"/>
              <a:ext cx="11848346" cy="9727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6" name="TextBox 30">
              <a:extLst>
                <a:ext uri="{FF2B5EF4-FFF2-40B4-BE49-F238E27FC236}">
                  <a16:creationId xmlns:a16="http://schemas.microsoft.com/office/drawing/2014/main" id="{A9B2EF70-F038-4E95-3C5C-D65045B1D290}"/>
                </a:ext>
              </a:extLst>
            </p:cNvPr>
            <p:cNvSpPr txBox="1"/>
            <p:nvPr/>
          </p:nvSpPr>
          <p:spPr>
            <a:xfrm>
              <a:off x="1354519" y="9196562"/>
              <a:ext cx="12014954" cy="226453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r">
                <a:lnSpc>
                  <a:spcPts val="5780"/>
                </a:lnSpc>
              </a:pPr>
              <a:r>
                <a:rPr lang="en-GB" sz="4000" dirty="0" err="1">
                  <a:latin typeface="Montserrat" pitchFamily="2" charset="77"/>
                </a:rPr>
                <a:t>Prevencia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en-GB" sz="4000" b="1" dirty="0" err="1">
                  <a:latin typeface="Montserrat" pitchFamily="2" charset="77"/>
                </a:rPr>
                <a:t>chorôb</a:t>
              </a:r>
              <a:r>
                <a:rPr lang="en-GB" sz="4000" b="1" dirty="0">
                  <a:latin typeface="Montserrat" pitchFamily="2" charset="77"/>
                </a:rPr>
                <a:t> </a:t>
              </a:r>
              <a:r>
                <a:rPr lang="en-GB" sz="4000" b="1" dirty="0" err="1">
                  <a:latin typeface="Montserrat" pitchFamily="2" charset="77"/>
                </a:rPr>
                <a:t>prenášaných</a:t>
              </a:r>
              <a:r>
                <a:rPr lang="en-GB" sz="4000" b="1" dirty="0">
                  <a:latin typeface="Montserrat" pitchFamily="2" charset="77"/>
                </a:rPr>
                <a:t> </a:t>
              </a:r>
              <a:r>
                <a:rPr lang="en-GB" sz="4000" b="1" dirty="0" err="1">
                  <a:latin typeface="Montserrat" pitchFamily="2" charset="77"/>
                </a:rPr>
                <a:t>potravinami</a:t>
              </a:r>
              <a:r>
                <a:rPr lang="en-GB" sz="4000" b="1" dirty="0">
                  <a:latin typeface="Montserrat" pitchFamily="2" charset="77"/>
                </a:rPr>
                <a:t> </a:t>
              </a:r>
              <a:r>
                <a:rPr lang="en-GB" sz="4000" dirty="0" err="1">
                  <a:latin typeface="Montserrat" pitchFamily="2" charset="77"/>
                </a:rPr>
                <a:t>prostredníctvom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en-GB" sz="4000" dirty="0" err="1">
                  <a:latin typeface="Montserrat" pitchFamily="2" charset="77"/>
                </a:rPr>
                <a:t>vedecky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en-GB" sz="4000" dirty="0" err="1">
                  <a:latin typeface="Montserrat" pitchFamily="2" charset="77"/>
                </a:rPr>
                <a:t>podložených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en-GB" sz="4000" dirty="0" err="1">
                  <a:latin typeface="Montserrat" pitchFamily="2" charset="77"/>
                </a:rPr>
                <a:t>postupov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sk-SK" sz="4000" dirty="0">
                  <a:latin typeface="Montserrat" pitchFamily="2" charset="77"/>
                </a:rPr>
                <a:t>v oblasti </a:t>
              </a:r>
              <a:r>
                <a:rPr lang="en-GB" sz="4000" dirty="0" err="1">
                  <a:latin typeface="Montserrat" pitchFamily="2" charset="77"/>
                </a:rPr>
                <a:t>bezpečnosti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en-GB" sz="4000" dirty="0" err="1">
                  <a:latin typeface="Montserrat" pitchFamily="2" charset="77"/>
                </a:rPr>
                <a:t>potravín</a:t>
              </a:r>
              <a:endParaRPr lang="en-US" sz="4000" dirty="0">
                <a:latin typeface="Montserrat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9884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8FE050-F62C-E8D5-F120-8A77FD9238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BA92A29-0618-7D7F-A662-12460D33624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214" r="12056"/>
          <a:stretch>
            <a:fillRect/>
          </a:stretch>
        </p:blipFill>
        <p:spPr>
          <a:xfrm>
            <a:off x="0" y="0"/>
            <a:ext cx="13716000" cy="1238993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5E5A56F1-F362-5390-3E3E-B3BE0AA256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6F1F7EB5-0B57-C6B7-201A-1AB4FAB6EF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E82EDFD1-508B-EC86-4840-98916081BF14}"/>
              </a:ext>
            </a:extLst>
          </p:cNvPr>
          <p:cNvSpPr/>
          <p:nvPr/>
        </p:nvSpPr>
        <p:spPr>
          <a:xfrm>
            <a:off x="0" y="633614"/>
            <a:ext cx="5573486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FB4E04B-A5D6-F3DA-08A8-D43AA3BD3C84}"/>
              </a:ext>
            </a:extLst>
          </p:cNvPr>
          <p:cNvSpPr/>
          <p:nvPr/>
        </p:nvSpPr>
        <p:spPr>
          <a:xfrm>
            <a:off x="-1" y="1542841"/>
            <a:ext cx="9124664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D60B5A1-F475-E49B-1DCA-FA4D07AAE01E}"/>
              </a:ext>
            </a:extLst>
          </p:cNvPr>
          <p:cNvSpPr txBox="1"/>
          <p:nvPr/>
        </p:nvSpPr>
        <p:spPr>
          <a:xfrm>
            <a:off x="331273" y="711200"/>
            <a:ext cx="95715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Svetový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deň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bezpečnosti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potravín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  <p:grpSp>
        <p:nvGrpSpPr>
          <p:cNvPr id="2" name="Skupina 1">
            <a:extLst>
              <a:ext uri="{FF2B5EF4-FFF2-40B4-BE49-F238E27FC236}">
                <a16:creationId xmlns:a16="http://schemas.microsoft.com/office/drawing/2014/main" id="{4F27E0E6-B4AD-BC3E-5354-D13EE7AC78BA}"/>
              </a:ext>
            </a:extLst>
          </p:cNvPr>
          <p:cNvGrpSpPr/>
          <p:nvPr/>
        </p:nvGrpSpPr>
        <p:grpSpPr>
          <a:xfrm>
            <a:off x="1354519" y="9131606"/>
            <a:ext cx="12104914" cy="2397594"/>
            <a:chOff x="1354519" y="9131606"/>
            <a:chExt cx="12104914" cy="2397594"/>
          </a:xfrm>
        </p:grpSpPr>
        <p:sp>
          <p:nvSpPr>
            <p:cNvPr id="3" name="Rectangle 27">
              <a:extLst>
                <a:ext uri="{FF2B5EF4-FFF2-40B4-BE49-F238E27FC236}">
                  <a16:creationId xmlns:a16="http://schemas.microsoft.com/office/drawing/2014/main" id="{7BC697A3-E85B-4F48-7904-21A8FB3CD25C}"/>
                </a:ext>
              </a:extLst>
            </p:cNvPr>
            <p:cNvSpPr/>
            <p:nvPr/>
          </p:nvSpPr>
          <p:spPr>
            <a:xfrm flipV="1">
              <a:off x="3026229" y="9856118"/>
              <a:ext cx="10433204" cy="9727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" name="Rectangle 28">
              <a:extLst>
                <a:ext uri="{FF2B5EF4-FFF2-40B4-BE49-F238E27FC236}">
                  <a16:creationId xmlns:a16="http://schemas.microsoft.com/office/drawing/2014/main" id="{DE6FA347-FB9B-F03E-D587-57F75A9DB843}"/>
                </a:ext>
              </a:extLst>
            </p:cNvPr>
            <p:cNvSpPr/>
            <p:nvPr/>
          </p:nvSpPr>
          <p:spPr>
            <a:xfrm flipV="1">
              <a:off x="3026228" y="10556426"/>
              <a:ext cx="10433204" cy="9727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5" name="Rectangle 29">
              <a:extLst>
                <a:ext uri="{FF2B5EF4-FFF2-40B4-BE49-F238E27FC236}">
                  <a16:creationId xmlns:a16="http://schemas.microsoft.com/office/drawing/2014/main" id="{D3966444-9FA5-C65F-E08F-C2660FDACEFA}"/>
                </a:ext>
              </a:extLst>
            </p:cNvPr>
            <p:cNvSpPr/>
            <p:nvPr/>
          </p:nvSpPr>
          <p:spPr>
            <a:xfrm flipV="1">
              <a:off x="1611086" y="9131606"/>
              <a:ext cx="11848346" cy="9727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6" name="TextBox 30">
              <a:extLst>
                <a:ext uri="{FF2B5EF4-FFF2-40B4-BE49-F238E27FC236}">
                  <a16:creationId xmlns:a16="http://schemas.microsoft.com/office/drawing/2014/main" id="{94BF17ED-58E4-72EE-FE10-3C9010F43E73}"/>
                </a:ext>
              </a:extLst>
            </p:cNvPr>
            <p:cNvSpPr txBox="1"/>
            <p:nvPr/>
          </p:nvSpPr>
          <p:spPr>
            <a:xfrm>
              <a:off x="1354519" y="9196562"/>
              <a:ext cx="12014954" cy="226453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r">
                <a:lnSpc>
                  <a:spcPts val="5780"/>
                </a:lnSpc>
              </a:pPr>
              <a:r>
                <a:rPr lang="en-GB" sz="4000" dirty="0" err="1">
                  <a:latin typeface="Montserrat" pitchFamily="2" charset="77"/>
                </a:rPr>
                <a:t>Prevencia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en-GB" sz="4000" b="1" dirty="0" err="1">
                  <a:latin typeface="Montserrat" pitchFamily="2" charset="77"/>
                </a:rPr>
                <a:t>chorôb</a:t>
              </a:r>
              <a:r>
                <a:rPr lang="en-GB" sz="4000" b="1" dirty="0">
                  <a:latin typeface="Montserrat" pitchFamily="2" charset="77"/>
                </a:rPr>
                <a:t> </a:t>
              </a:r>
              <a:r>
                <a:rPr lang="en-GB" sz="4000" b="1" dirty="0" err="1">
                  <a:latin typeface="Montserrat" pitchFamily="2" charset="77"/>
                </a:rPr>
                <a:t>prenášaných</a:t>
              </a:r>
              <a:r>
                <a:rPr lang="en-GB" sz="4000" b="1" dirty="0">
                  <a:latin typeface="Montserrat" pitchFamily="2" charset="77"/>
                </a:rPr>
                <a:t> </a:t>
              </a:r>
              <a:r>
                <a:rPr lang="en-GB" sz="4000" b="1" dirty="0" err="1">
                  <a:latin typeface="Montserrat" pitchFamily="2" charset="77"/>
                </a:rPr>
                <a:t>potravinami</a:t>
              </a:r>
              <a:r>
                <a:rPr lang="en-GB" sz="4000" b="1" dirty="0">
                  <a:latin typeface="Montserrat" pitchFamily="2" charset="77"/>
                </a:rPr>
                <a:t> </a:t>
              </a:r>
              <a:r>
                <a:rPr lang="en-GB" sz="4000" dirty="0" err="1">
                  <a:latin typeface="Montserrat" pitchFamily="2" charset="77"/>
                </a:rPr>
                <a:t>prostredníctvom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en-GB" sz="4000" dirty="0" err="1">
                  <a:latin typeface="Montserrat" pitchFamily="2" charset="77"/>
                </a:rPr>
                <a:t>vedecky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en-GB" sz="4000" dirty="0" err="1">
                  <a:latin typeface="Montserrat" pitchFamily="2" charset="77"/>
                </a:rPr>
                <a:t>podložených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en-GB" sz="4000" dirty="0" err="1">
                  <a:latin typeface="Montserrat" pitchFamily="2" charset="77"/>
                </a:rPr>
                <a:t>postupov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sk-SK" sz="4000" dirty="0">
                  <a:latin typeface="Montserrat" pitchFamily="2" charset="77"/>
                </a:rPr>
                <a:t>v oblasti </a:t>
              </a:r>
              <a:r>
                <a:rPr lang="en-GB" sz="4000" dirty="0" err="1">
                  <a:latin typeface="Montserrat" pitchFamily="2" charset="77"/>
                </a:rPr>
                <a:t>bezpečnosti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en-GB" sz="4000" dirty="0" err="1">
                  <a:latin typeface="Montserrat" pitchFamily="2" charset="77"/>
                </a:rPr>
                <a:t>potravín</a:t>
              </a:r>
              <a:endParaRPr lang="en-US" sz="4000" dirty="0">
                <a:latin typeface="Montserrat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3521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267E56-0500-700B-F647-807025D497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467A8A1-5352-1EB6-006C-7380DF2DEC4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135" r="13135"/>
          <a:stretch/>
        </p:blipFill>
        <p:spPr>
          <a:xfrm>
            <a:off x="0" y="0"/>
            <a:ext cx="13716000" cy="1238993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9E40E13-398C-A3CE-13F9-C659571BA3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B4C82581-E82B-C00A-4710-7DAFC1DC34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8A86ED7A-586D-01F7-6A82-43036D24FE93}"/>
              </a:ext>
            </a:extLst>
          </p:cNvPr>
          <p:cNvSpPr/>
          <p:nvPr/>
        </p:nvSpPr>
        <p:spPr>
          <a:xfrm>
            <a:off x="0" y="633614"/>
            <a:ext cx="5573486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8BAAB30-366F-2E8D-C43F-429F9DE45A57}"/>
              </a:ext>
            </a:extLst>
          </p:cNvPr>
          <p:cNvSpPr/>
          <p:nvPr/>
        </p:nvSpPr>
        <p:spPr>
          <a:xfrm>
            <a:off x="-1" y="1542841"/>
            <a:ext cx="9124664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1DC2C09-A2AE-3406-E02A-4B6B43E8B745}"/>
              </a:ext>
            </a:extLst>
          </p:cNvPr>
          <p:cNvSpPr txBox="1"/>
          <p:nvPr/>
        </p:nvSpPr>
        <p:spPr>
          <a:xfrm>
            <a:off x="331273" y="711200"/>
            <a:ext cx="95715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Svetový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deň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bezpečnosti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potravín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  <p:grpSp>
        <p:nvGrpSpPr>
          <p:cNvPr id="2" name="Skupina 1">
            <a:extLst>
              <a:ext uri="{FF2B5EF4-FFF2-40B4-BE49-F238E27FC236}">
                <a16:creationId xmlns:a16="http://schemas.microsoft.com/office/drawing/2014/main" id="{1F4F327D-4AD3-3F8F-B6E3-061BA9F74B67}"/>
              </a:ext>
            </a:extLst>
          </p:cNvPr>
          <p:cNvGrpSpPr/>
          <p:nvPr/>
        </p:nvGrpSpPr>
        <p:grpSpPr>
          <a:xfrm>
            <a:off x="1354519" y="9131606"/>
            <a:ext cx="12104914" cy="2397594"/>
            <a:chOff x="1354519" y="9131606"/>
            <a:chExt cx="12104914" cy="2397594"/>
          </a:xfrm>
        </p:grpSpPr>
        <p:sp>
          <p:nvSpPr>
            <p:cNvPr id="3" name="Rectangle 27">
              <a:extLst>
                <a:ext uri="{FF2B5EF4-FFF2-40B4-BE49-F238E27FC236}">
                  <a16:creationId xmlns:a16="http://schemas.microsoft.com/office/drawing/2014/main" id="{087A9906-85B2-75A0-A5C9-3CE65684219E}"/>
                </a:ext>
              </a:extLst>
            </p:cNvPr>
            <p:cNvSpPr/>
            <p:nvPr/>
          </p:nvSpPr>
          <p:spPr>
            <a:xfrm flipV="1">
              <a:off x="3026229" y="9856118"/>
              <a:ext cx="10433204" cy="9727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" name="Rectangle 28">
              <a:extLst>
                <a:ext uri="{FF2B5EF4-FFF2-40B4-BE49-F238E27FC236}">
                  <a16:creationId xmlns:a16="http://schemas.microsoft.com/office/drawing/2014/main" id="{25C5AC58-319A-3C8F-376B-C03FFC715809}"/>
                </a:ext>
              </a:extLst>
            </p:cNvPr>
            <p:cNvSpPr/>
            <p:nvPr/>
          </p:nvSpPr>
          <p:spPr>
            <a:xfrm flipV="1">
              <a:off x="3026228" y="10556426"/>
              <a:ext cx="10433204" cy="9727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5" name="Rectangle 29">
              <a:extLst>
                <a:ext uri="{FF2B5EF4-FFF2-40B4-BE49-F238E27FC236}">
                  <a16:creationId xmlns:a16="http://schemas.microsoft.com/office/drawing/2014/main" id="{A5CE4C09-4B9E-844C-8F8D-51DE0BA22092}"/>
                </a:ext>
              </a:extLst>
            </p:cNvPr>
            <p:cNvSpPr/>
            <p:nvPr/>
          </p:nvSpPr>
          <p:spPr>
            <a:xfrm flipV="1">
              <a:off x="1611086" y="9131606"/>
              <a:ext cx="11848346" cy="9727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6" name="TextBox 30">
              <a:extLst>
                <a:ext uri="{FF2B5EF4-FFF2-40B4-BE49-F238E27FC236}">
                  <a16:creationId xmlns:a16="http://schemas.microsoft.com/office/drawing/2014/main" id="{F40FD195-944B-A6D9-B306-B97E008EFBDC}"/>
                </a:ext>
              </a:extLst>
            </p:cNvPr>
            <p:cNvSpPr txBox="1"/>
            <p:nvPr/>
          </p:nvSpPr>
          <p:spPr>
            <a:xfrm>
              <a:off x="1354519" y="9196562"/>
              <a:ext cx="12014954" cy="226453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r">
                <a:lnSpc>
                  <a:spcPts val="5780"/>
                </a:lnSpc>
              </a:pPr>
              <a:r>
                <a:rPr lang="en-GB" sz="4000" dirty="0" err="1">
                  <a:latin typeface="Montserrat" pitchFamily="2" charset="77"/>
                </a:rPr>
                <a:t>Prevencia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en-GB" sz="4000" b="1" dirty="0" err="1">
                  <a:latin typeface="Montserrat" pitchFamily="2" charset="77"/>
                </a:rPr>
                <a:t>chorôb</a:t>
              </a:r>
              <a:r>
                <a:rPr lang="en-GB" sz="4000" b="1" dirty="0">
                  <a:latin typeface="Montserrat" pitchFamily="2" charset="77"/>
                </a:rPr>
                <a:t> </a:t>
              </a:r>
              <a:r>
                <a:rPr lang="en-GB" sz="4000" b="1" dirty="0" err="1">
                  <a:latin typeface="Montserrat" pitchFamily="2" charset="77"/>
                </a:rPr>
                <a:t>prenášaných</a:t>
              </a:r>
              <a:r>
                <a:rPr lang="en-GB" sz="4000" b="1" dirty="0">
                  <a:latin typeface="Montserrat" pitchFamily="2" charset="77"/>
                </a:rPr>
                <a:t> </a:t>
              </a:r>
              <a:r>
                <a:rPr lang="en-GB" sz="4000" b="1" dirty="0" err="1">
                  <a:latin typeface="Montserrat" pitchFamily="2" charset="77"/>
                </a:rPr>
                <a:t>potravinami</a:t>
              </a:r>
              <a:r>
                <a:rPr lang="en-GB" sz="4000" b="1" dirty="0">
                  <a:latin typeface="Montserrat" pitchFamily="2" charset="77"/>
                </a:rPr>
                <a:t> </a:t>
              </a:r>
              <a:r>
                <a:rPr lang="en-GB" sz="4000" dirty="0" err="1">
                  <a:latin typeface="Montserrat" pitchFamily="2" charset="77"/>
                </a:rPr>
                <a:t>prostredníctvom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en-GB" sz="4000" dirty="0" err="1">
                  <a:latin typeface="Montserrat" pitchFamily="2" charset="77"/>
                </a:rPr>
                <a:t>vedecky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en-GB" sz="4000" dirty="0" err="1">
                  <a:latin typeface="Montserrat" pitchFamily="2" charset="77"/>
                </a:rPr>
                <a:t>podložených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en-GB" sz="4000" dirty="0" err="1">
                  <a:latin typeface="Montserrat" pitchFamily="2" charset="77"/>
                </a:rPr>
                <a:t>postupov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sk-SK" sz="4000" dirty="0">
                  <a:latin typeface="Montserrat" pitchFamily="2" charset="77"/>
                </a:rPr>
                <a:t>v oblasti </a:t>
              </a:r>
              <a:r>
                <a:rPr lang="en-GB" sz="4000" dirty="0" err="1">
                  <a:latin typeface="Montserrat" pitchFamily="2" charset="77"/>
                </a:rPr>
                <a:t>bezpečnosti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en-GB" sz="4000" dirty="0" err="1">
                  <a:latin typeface="Montserrat" pitchFamily="2" charset="77"/>
                </a:rPr>
                <a:t>potravín</a:t>
              </a:r>
              <a:endParaRPr lang="en-US" sz="4000" dirty="0">
                <a:latin typeface="Montserrat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65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072FA-1249-4DC6-B88B-55BCBE638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2FD6D05B-718B-4047-07FD-357F919512F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570" r="3953"/>
          <a:stretch>
            <a:fillRect/>
          </a:stretch>
        </p:blipFill>
        <p:spPr>
          <a:xfrm>
            <a:off x="-2" y="0"/>
            <a:ext cx="13716002" cy="12265400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C18FF1B-E475-2BBD-1D31-92C8C07FED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C4C0F23E-91C1-834A-F65D-80917F6CB2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4EC58FB4-5D0F-EB39-9DA1-AC031CC4F8D9}"/>
              </a:ext>
            </a:extLst>
          </p:cNvPr>
          <p:cNvSpPr/>
          <p:nvPr/>
        </p:nvSpPr>
        <p:spPr>
          <a:xfrm>
            <a:off x="0" y="633614"/>
            <a:ext cx="5573486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58B7BBC-0F2F-55D7-058B-0B99A0737183}"/>
              </a:ext>
            </a:extLst>
          </p:cNvPr>
          <p:cNvSpPr/>
          <p:nvPr/>
        </p:nvSpPr>
        <p:spPr>
          <a:xfrm>
            <a:off x="-1" y="1542841"/>
            <a:ext cx="9124664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A58DE26-0A44-5DF6-F37B-9E86B4A9E0F3}"/>
              </a:ext>
            </a:extLst>
          </p:cNvPr>
          <p:cNvSpPr txBox="1"/>
          <p:nvPr/>
        </p:nvSpPr>
        <p:spPr>
          <a:xfrm>
            <a:off x="331273" y="711200"/>
            <a:ext cx="95715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Svetový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deň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bezpečnosti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potravín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  <p:grpSp>
        <p:nvGrpSpPr>
          <p:cNvPr id="2" name="Skupina 1">
            <a:extLst>
              <a:ext uri="{FF2B5EF4-FFF2-40B4-BE49-F238E27FC236}">
                <a16:creationId xmlns:a16="http://schemas.microsoft.com/office/drawing/2014/main" id="{CC7010EE-B2B1-DE5E-3129-C962CB9030D4}"/>
              </a:ext>
            </a:extLst>
          </p:cNvPr>
          <p:cNvGrpSpPr/>
          <p:nvPr/>
        </p:nvGrpSpPr>
        <p:grpSpPr>
          <a:xfrm>
            <a:off x="1354519" y="9131606"/>
            <a:ext cx="12104914" cy="2397594"/>
            <a:chOff x="1354519" y="9131606"/>
            <a:chExt cx="12104914" cy="2397594"/>
          </a:xfrm>
        </p:grpSpPr>
        <p:sp>
          <p:nvSpPr>
            <p:cNvPr id="3" name="Rectangle 27">
              <a:extLst>
                <a:ext uri="{FF2B5EF4-FFF2-40B4-BE49-F238E27FC236}">
                  <a16:creationId xmlns:a16="http://schemas.microsoft.com/office/drawing/2014/main" id="{B5ACD10D-99F0-9EE8-3D77-CA8D4A4567A0}"/>
                </a:ext>
              </a:extLst>
            </p:cNvPr>
            <p:cNvSpPr/>
            <p:nvPr/>
          </p:nvSpPr>
          <p:spPr>
            <a:xfrm flipV="1">
              <a:off x="3026229" y="9856118"/>
              <a:ext cx="10433204" cy="9727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" name="Rectangle 28">
              <a:extLst>
                <a:ext uri="{FF2B5EF4-FFF2-40B4-BE49-F238E27FC236}">
                  <a16:creationId xmlns:a16="http://schemas.microsoft.com/office/drawing/2014/main" id="{621307E5-76A4-28D8-06A5-56A9DCE2876A}"/>
                </a:ext>
              </a:extLst>
            </p:cNvPr>
            <p:cNvSpPr/>
            <p:nvPr/>
          </p:nvSpPr>
          <p:spPr>
            <a:xfrm flipV="1">
              <a:off x="3026228" y="10556426"/>
              <a:ext cx="10433204" cy="9727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5" name="Rectangle 29">
              <a:extLst>
                <a:ext uri="{FF2B5EF4-FFF2-40B4-BE49-F238E27FC236}">
                  <a16:creationId xmlns:a16="http://schemas.microsoft.com/office/drawing/2014/main" id="{09BC6A25-F044-A40F-ABD1-95FF9C0AFAD4}"/>
                </a:ext>
              </a:extLst>
            </p:cNvPr>
            <p:cNvSpPr/>
            <p:nvPr/>
          </p:nvSpPr>
          <p:spPr>
            <a:xfrm flipV="1">
              <a:off x="1611086" y="9131606"/>
              <a:ext cx="11848346" cy="9727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6" name="TextBox 30">
              <a:extLst>
                <a:ext uri="{FF2B5EF4-FFF2-40B4-BE49-F238E27FC236}">
                  <a16:creationId xmlns:a16="http://schemas.microsoft.com/office/drawing/2014/main" id="{F8433F18-92D4-036E-DD1B-D84BDF5080EA}"/>
                </a:ext>
              </a:extLst>
            </p:cNvPr>
            <p:cNvSpPr txBox="1"/>
            <p:nvPr/>
          </p:nvSpPr>
          <p:spPr>
            <a:xfrm>
              <a:off x="1354519" y="9196562"/>
              <a:ext cx="12014954" cy="226453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r">
                <a:lnSpc>
                  <a:spcPts val="5780"/>
                </a:lnSpc>
              </a:pPr>
              <a:r>
                <a:rPr lang="en-GB" sz="4000" dirty="0" err="1">
                  <a:latin typeface="Montserrat" pitchFamily="2" charset="77"/>
                </a:rPr>
                <a:t>Prevencia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en-GB" sz="4000" b="1" dirty="0" err="1">
                  <a:latin typeface="Montserrat" pitchFamily="2" charset="77"/>
                </a:rPr>
                <a:t>chorôb</a:t>
              </a:r>
              <a:r>
                <a:rPr lang="en-GB" sz="4000" b="1" dirty="0">
                  <a:latin typeface="Montserrat" pitchFamily="2" charset="77"/>
                </a:rPr>
                <a:t> </a:t>
              </a:r>
              <a:r>
                <a:rPr lang="en-GB" sz="4000" b="1" dirty="0" err="1">
                  <a:latin typeface="Montserrat" pitchFamily="2" charset="77"/>
                </a:rPr>
                <a:t>prenášaných</a:t>
              </a:r>
              <a:r>
                <a:rPr lang="en-GB" sz="4000" b="1" dirty="0">
                  <a:latin typeface="Montserrat" pitchFamily="2" charset="77"/>
                </a:rPr>
                <a:t> </a:t>
              </a:r>
              <a:r>
                <a:rPr lang="en-GB" sz="4000" b="1" dirty="0" err="1">
                  <a:latin typeface="Montserrat" pitchFamily="2" charset="77"/>
                </a:rPr>
                <a:t>potravinami</a:t>
              </a:r>
              <a:r>
                <a:rPr lang="en-GB" sz="4000" b="1" dirty="0">
                  <a:latin typeface="Montserrat" pitchFamily="2" charset="77"/>
                </a:rPr>
                <a:t> </a:t>
              </a:r>
              <a:r>
                <a:rPr lang="en-GB" sz="4000" dirty="0" err="1">
                  <a:latin typeface="Montserrat" pitchFamily="2" charset="77"/>
                </a:rPr>
                <a:t>prostredníctvom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en-GB" sz="4000" dirty="0" err="1">
                  <a:latin typeface="Montserrat" pitchFamily="2" charset="77"/>
                </a:rPr>
                <a:t>vedecky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en-GB" sz="4000" dirty="0" err="1">
                  <a:latin typeface="Montserrat" pitchFamily="2" charset="77"/>
                </a:rPr>
                <a:t>podložených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en-GB" sz="4000" dirty="0" err="1">
                  <a:latin typeface="Montserrat" pitchFamily="2" charset="77"/>
                </a:rPr>
                <a:t>postupov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sk-SK" sz="4000" dirty="0">
                  <a:latin typeface="Montserrat" pitchFamily="2" charset="77"/>
                </a:rPr>
                <a:t>v oblasti </a:t>
              </a:r>
              <a:r>
                <a:rPr lang="en-GB" sz="4000" dirty="0" err="1">
                  <a:latin typeface="Montserrat" pitchFamily="2" charset="77"/>
                </a:rPr>
                <a:t>bezpečnosti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en-GB" sz="4000" dirty="0" err="1">
                  <a:latin typeface="Montserrat" pitchFamily="2" charset="77"/>
                </a:rPr>
                <a:t>potravín</a:t>
              </a:r>
              <a:endParaRPr lang="en-US" sz="4000" dirty="0">
                <a:latin typeface="Montserrat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3025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erson looking at a food in the fridge&#10;&#10;AI-generated content may be incorrect.">
            <a:extLst>
              <a:ext uri="{FF2B5EF4-FFF2-40B4-BE49-F238E27FC236}">
                <a16:creationId xmlns:a16="http://schemas.microsoft.com/office/drawing/2014/main" id="{9F770740-4C8E-0A47-187D-63F76ED80CF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368" t="3092" r="6315"/>
          <a:stretch>
            <a:fillRect/>
          </a:stretch>
        </p:blipFill>
        <p:spPr>
          <a:xfrm>
            <a:off x="-2877" y="-2876"/>
            <a:ext cx="13716002" cy="12265400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2CD949B-405C-9F9E-0390-2547CE940A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26015023-D3AC-DB0D-6814-84C89C48A0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A8729525-CA9C-F51D-B619-078DC72F0FA2}"/>
              </a:ext>
            </a:extLst>
          </p:cNvPr>
          <p:cNvSpPr/>
          <p:nvPr/>
        </p:nvSpPr>
        <p:spPr>
          <a:xfrm>
            <a:off x="0" y="633614"/>
            <a:ext cx="5573486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C2CD4B9-FE16-150B-A3DE-A36454604A50}"/>
              </a:ext>
            </a:extLst>
          </p:cNvPr>
          <p:cNvSpPr/>
          <p:nvPr/>
        </p:nvSpPr>
        <p:spPr>
          <a:xfrm>
            <a:off x="-1" y="1542841"/>
            <a:ext cx="9124664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BAE0A97-A301-50ED-6B28-C025C1E3E3C1}"/>
              </a:ext>
            </a:extLst>
          </p:cNvPr>
          <p:cNvSpPr txBox="1"/>
          <p:nvPr/>
        </p:nvSpPr>
        <p:spPr>
          <a:xfrm>
            <a:off x="331273" y="711200"/>
            <a:ext cx="95715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Svetový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deň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bezpečnosti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potravín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  <p:grpSp>
        <p:nvGrpSpPr>
          <p:cNvPr id="2" name="Skupina 1">
            <a:extLst>
              <a:ext uri="{FF2B5EF4-FFF2-40B4-BE49-F238E27FC236}">
                <a16:creationId xmlns:a16="http://schemas.microsoft.com/office/drawing/2014/main" id="{AA2601DD-1F8A-D59C-3606-DECA794A1B7D}"/>
              </a:ext>
            </a:extLst>
          </p:cNvPr>
          <p:cNvGrpSpPr/>
          <p:nvPr/>
        </p:nvGrpSpPr>
        <p:grpSpPr>
          <a:xfrm>
            <a:off x="1354519" y="9131606"/>
            <a:ext cx="12104914" cy="2397594"/>
            <a:chOff x="1354519" y="9131606"/>
            <a:chExt cx="12104914" cy="2397594"/>
          </a:xfrm>
        </p:grpSpPr>
        <p:sp>
          <p:nvSpPr>
            <p:cNvPr id="3" name="Rectangle 27">
              <a:extLst>
                <a:ext uri="{FF2B5EF4-FFF2-40B4-BE49-F238E27FC236}">
                  <a16:creationId xmlns:a16="http://schemas.microsoft.com/office/drawing/2014/main" id="{23DAC2C6-8AB5-ADFB-0CA4-06F255F1C609}"/>
                </a:ext>
              </a:extLst>
            </p:cNvPr>
            <p:cNvSpPr/>
            <p:nvPr/>
          </p:nvSpPr>
          <p:spPr>
            <a:xfrm flipV="1">
              <a:off x="3026229" y="9856118"/>
              <a:ext cx="10433204" cy="9727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" name="Rectangle 28">
              <a:extLst>
                <a:ext uri="{FF2B5EF4-FFF2-40B4-BE49-F238E27FC236}">
                  <a16:creationId xmlns:a16="http://schemas.microsoft.com/office/drawing/2014/main" id="{B88C0C14-6308-BF7A-EF9D-4F93EE30CEEA}"/>
                </a:ext>
              </a:extLst>
            </p:cNvPr>
            <p:cNvSpPr/>
            <p:nvPr/>
          </p:nvSpPr>
          <p:spPr>
            <a:xfrm flipV="1">
              <a:off x="3026228" y="10556426"/>
              <a:ext cx="10433204" cy="9727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5" name="Rectangle 29">
              <a:extLst>
                <a:ext uri="{FF2B5EF4-FFF2-40B4-BE49-F238E27FC236}">
                  <a16:creationId xmlns:a16="http://schemas.microsoft.com/office/drawing/2014/main" id="{8B72D07D-C92B-2B91-7BB0-FFAA44B77BCC}"/>
                </a:ext>
              </a:extLst>
            </p:cNvPr>
            <p:cNvSpPr/>
            <p:nvPr/>
          </p:nvSpPr>
          <p:spPr>
            <a:xfrm flipV="1">
              <a:off x="1611086" y="9131606"/>
              <a:ext cx="11848346" cy="9727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6" name="TextBox 30">
              <a:extLst>
                <a:ext uri="{FF2B5EF4-FFF2-40B4-BE49-F238E27FC236}">
                  <a16:creationId xmlns:a16="http://schemas.microsoft.com/office/drawing/2014/main" id="{E0926793-FA50-FB29-D94A-37BF72D980EB}"/>
                </a:ext>
              </a:extLst>
            </p:cNvPr>
            <p:cNvSpPr txBox="1"/>
            <p:nvPr/>
          </p:nvSpPr>
          <p:spPr>
            <a:xfrm>
              <a:off x="1354519" y="9196562"/>
              <a:ext cx="12014954" cy="226453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r">
                <a:lnSpc>
                  <a:spcPts val="5780"/>
                </a:lnSpc>
              </a:pPr>
              <a:r>
                <a:rPr lang="en-GB" sz="4000" dirty="0" err="1">
                  <a:latin typeface="Montserrat" pitchFamily="2" charset="77"/>
                </a:rPr>
                <a:t>Prevencia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en-GB" sz="4000" b="1" dirty="0" err="1">
                  <a:latin typeface="Montserrat" pitchFamily="2" charset="77"/>
                </a:rPr>
                <a:t>chorôb</a:t>
              </a:r>
              <a:r>
                <a:rPr lang="en-GB" sz="4000" b="1" dirty="0">
                  <a:latin typeface="Montserrat" pitchFamily="2" charset="77"/>
                </a:rPr>
                <a:t> </a:t>
              </a:r>
              <a:r>
                <a:rPr lang="en-GB" sz="4000" b="1" dirty="0" err="1">
                  <a:latin typeface="Montserrat" pitchFamily="2" charset="77"/>
                </a:rPr>
                <a:t>prenášaných</a:t>
              </a:r>
              <a:r>
                <a:rPr lang="en-GB" sz="4000" b="1" dirty="0">
                  <a:latin typeface="Montserrat" pitchFamily="2" charset="77"/>
                </a:rPr>
                <a:t> </a:t>
              </a:r>
              <a:r>
                <a:rPr lang="en-GB" sz="4000" b="1" dirty="0" err="1">
                  <a:latin typeface="Montserrat" pitchFamily="2" charset="77"/>
                </a:rPr>
                <a:t>potravinami</a:t>
              </a:r>
              <a:r>
                <a:rPr lang="en-GB" sz="4000" b="1" dirty="0">
                  <a:latin typeface="Montserrat" pitchFamily="2" charset="77"/>
                </a:rPr>
                <a:t> </a:t>
              </a:r>
              <a:r>
                <a:rPr lang="en-GB" sz="4000" dirty="0" err="1">
                  <a:latin typeface="Montserrat" pitchFamily="2" charset="77"/>
                </a:rPr>
                <a:t>prostredníctvom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en-GB" sz="4000" dirty="0" err="1">
                  <a:latin typeface="Montserrat" pitchFamily="2" charset="77"/>
                </a:rPr>
                <a:t>vedecky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en-GB" sz="4000" dirty="0" err="1">
                  <a:latin typeface="Montserrat" pitchFamily="2" charset="77"/>
                </a:rPr>
                <a:t>podložených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en-GB" sz="4000" dirty="0" err="1">
                  <a:latin typeface="Montserrat" pitchFamily="2" charset="77"/>
                </a:rPr>
                <a:t>postupov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sk-SK" sz="4000" dirty="0">
                  <a:latin typeface="Montserrat" pitchFamily="2" charset="77"/>
                </a:rPr>
                <a:t>v oblasti </a:t>
              </a:r>
              <a:r>
                <a:rPr lang="en-GB" sz="4000" dirty="0" err="1">
                  <a:latin typeface="Montserrat" pitchFamily="2" charset="77"/>
                </a:rPr>
                <a:t>bezpečnosti</a:t>
              </a:r>
              <a:r>
                <a:rPr lang="en-GB" sz="4000" dirty="0">
                  <a:latin typeface="Montserrat" pitchFamily="2" charset="77"/>
                </a:rPr>
                <a:t> </a:t>
              </a:r>
              <a:r>
                <a:rPr lang="en-GB" sz="4000" dirty="0" err="1">
                  <a:latin typeface="Montserrat" pitchFamily="2" charset="77"/>
                </a:rPr>
                <a:t>potravín</a:t>
              </a:r>
              <a:endParaRPr lang="en-US" sz="4000" dirty="0">
                <a:latin typeface="Montserrat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83253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1158B88FB57B44978AA7599716E84E" ma:contentTypeVersion="11" ma:contentTypeDescription="Create a new document." ma:contentTypeScope="" ma:versionID="366c09651c903789a84eb91aacd47746">
  <xsd:schema xmlns:xsd="http://www.w3.org/2001/XMLSchema" xmlns:xs="http://www.w3.org/2001/XMLSchema" xmlns:p="http://schemas.microsoft.com/office/2006/metadata/properties" xmlns:ns2="34b48345-9ac7-4050-93a6-4b531ea34ae8" xmlns:ns3="0528b274-48f2-4258-ae4e-d4f6dfd934b7" targetNamespace="http://schemas.microsoft.com/office/2006/metadata/properties" ma:root="true" ma:fieldsID="42263a51ffe1c1ebdd94a599abcf532d" ns2:_="" ns3:_="">
    <xsd:import namespace="34b48345-9ac7-4050-93a6-4b531ea34ae8"/>
    <xsd:import namespace="0528b274-48f2-4258-ae4e-d4f6dfd93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b48345-9ac7-4050-93a6-4b531ea34a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28b274-48f2-4258-ae4e-d4f6dfd934b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1659b28f-43a5-4999-a84c-74cb0dd55048}" ma:internalName="TaxCatchAll" ma:showField="CatchAllData" ma:web="0528b274-48f2-4258-ae4e-d4f6dfd934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4b48345-9ac7-4050-93a6-4b531ea34ae8">
      <Terms xmlns="http://schemas.microsoft.com/office/infopath/2007/PartnerControls"/>
    </lcf76f155ced4ddcb4097134ff3c332f>
    <TaxCatchAll xmlns="0528b274-48f2-4258-ae4e-d4f6dfd934b7" xsi:nil="true"/>
  </documentManagement>
</p:properties>
</file>

<file path=customXml/itemProps1.xml><?xml version="1.0" encoding="utf-8"?>
<ds:datastoreItem xmlns:ds="http://schemas.openxmlformats.org/officeDocument/2006/customXml" ds:itemID="{BC003FB7-392B-45B0-9960-939A5276CB1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2BC26F7-1CAB-4106-A1CE-BC9246247E88}">
  <ds:schemaRefs>
    <ds:schemaRef ds:uri="0528b274-48f2-4258-ae4e-d4f6dfd934b7"/>
    <ds:schemaRef ds:uri="34b48345-9ac7-4050-93a6-4b531ea34ae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4292C29C-83BC-43C2-B036-EB0868253F5F}">
  <ds:schemaRefs>
    <ds:schemaRef ds:uri="0528b274-48f2-4258-ae4e-d4f6dfd934b7"/>
    <ds:schemaRef ds:uri="34b48345-9ac7-4050-93a6-4b531ea34ae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1004</TotalTime>
  <Words>96</Words>
  <Application>Microsoft Office PowerPoint</Application>
  <PresentationFormat>Custom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Montserrat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Karolína Šramová</cp:lastModifiedBy>
  <cp:revision>83</cp:revision>
  <dcterms:created xsi:type="dcterms:W3CDTF">2024-06-06T13:31:57Z</dcterms:created>
  <dcterms:modified xsi:type="dcterms:W3CDTF">2026-06-03T08:50:32Z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0x010100C31158B88FB57B44978AA7599716E84E</vt:lpwstr>
  </property>
  <property fmtid="{D5CDD505-2E9C-101B-9397-08002B2CF9AE}" pid="3" name="MediaServiceImageTags">
    <vt:lpwstr/>
  </property>
  <property fmtid="{D5CDD505-2E9C-101B-9397-08002B2CF9AE}" pid="4" name="GCG_PML_LeadUnit">
    <vt:lpwstr>1;#Com|91be7a05-0945-a784-da6c-191e4d516dea</vt:lpwstr>
  </property>
  <property fmtid="{D5CDD505-2E9C-101B-9397-08002B2CF9AE}" pid="5" name="GCG_PML_Sector">
    <vt:lpwstr>9;#COMMUNICATION|ebc27f1f-b863-4d4d-abe6-ca23350f1598</vt:lpwstr>
  </property>
  <property fmtid="{D5CDD505-2E9C-101B-9397-08002B2CF9AE}" pid="6" name="GCG_PDoc_Hierarchy">
    <vt:lpwstr>12;#02-Implementation|8c557e85-3b5a-4fad-9e4e-5dbb79834368</vt:lpwstr>
  </property>
  <property fmtid="{D5CDD505-2E9C-101B-9397-08002B2CF9AE}" pid="7" name="GCG_PML_NatureOfContract">
    <vt:lpwstr>2;#Time ＆ Material|c684b1da-f893-427f-aa54-5af376496c76</vt:lpwstr>
  </property>
  <property fmtid="{D5CDD505-2E9C-101B-9397-08002B2CF9AE}" pid="8" name="GCG_PML_Country">
    <vt:lpwstr>7;#Belgium|215c9f7d-a693-454f-9b23-42466d4f9576</vt:lpwstr>
  </property>
  <property fmtid="{D5CDD505-2E9C-101B-9397-08002B2CF9AE}" pid="9" name="GCG_PML_Unit">
    <vt:lpwstr>1;#Com|91be7a05-0945-a784-da6c-191e4d516dea</vt:lpwstr>
  </property>
  <property fmtid="{D5CDD505-2E9C-101B-9397-08002B2CF9AE}" pid="10" name="GCG_PML_SDG">
    <vt:lpwstr/>
  </property>
  <property fmtid="{D5CDD505-2E9C-101B-9397-08002B2CF9AE}" pid="11" name="GCG_PML_Beneficiary">
    <vt:lpwstr>11;#EFSA - European Food Safety Authority|65dce739-9741-494e-ad69-b6bf05113814</vt:lpwstr>
  </property>
  <property fmtid="{D5CDD505-2E9C-101B-9397-08002B2CF9AE}" pid="12" name="GCG_PML_TechnicalFields">
    <vt:lpwstr>10;#Communication|e78e3ec7-70bd-4cc0-abad-24308b3e17a7</vt:lpwstr>
  </property>
  <property fmtid="{D5CDD505-2E9C-101B-9397-08002B2CF9AE}" pid="13" name="GCG_PML_ServiceLine">
    <vt:lpwstr/>
  </property>
  <property fmtid="{D5CDD505-2E9C-101B-9397-08002B2CF9AE}" pid="14" name="GCG_PML_Region">
    <vt:lpwstr>3;#Western Europe|8871c1ee-64d1-46cb-811b-140ad92c009f;#4;#Europe ＆ Central Asia|fb72a473-b246-49e0-bcf4-5be0d2c6efcc;#5;#EU Member States|38612e80-6003-4ce7-af68-85c04bce5180;#6;#European Economic Area|943a8c03-5a98-407c-b0cf-a70481c69969</vt:lpwstr>
  </property>
  <property fmtid="{D5CDD505-2E9C-101B-9397-08002B2CF9AE}" pid="15" name="GCG_PML_Financier">
    <vt:lpwstr>8;#EU - European Union|b05e4926-cd10-4aa1-a755-88a1fa9d24c8</vt:lpwstr>
  </property>
</Properties>
</file>