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257" r:id="rId6"/>
    <p:sldId id="258" r:id="rId7"/>
    <p:sldId id="259" r:id="rId8"/>
    <p:sldId id="260" r:id="rId9"/>
    <p:sldId id="265" r:id="rId10"/>
  </p:sldIdLst>
  <p:sldSz cx="10287000" cy="18288000"/>
  <p:notesSz cx="6858000" cy="9144000"/>
  <p:embeddedFontLst>
    <p:embeddedFont>
      <p:font typeface="Montserrat" panose="00000500000000000000" pitchFamily="2" charset="0"/>
      <p:regular r:id="rId11"/>
      <p:bold r:id="rId12"/>
      <p:italic r:id="rId13"/>
      <p:boldItalic r:id="rId14"/>
    </p:embeddedFont>
    <p:embeddedFont>
      <p:font typeface="Montserrat Bold" panose="00000800000000000000" pitchFamily="2" charset="0"/>
      <p:regular r:id="rId15"/>
      <p:bold r:id="rId16"/>
    </p:embeddedFont>
    <p:embeddedFont>
      <p:font typeface="Montserrat Medium" panose="00000600000000000000" pitchFamily="2" charset="0"/>
      <p:regular r:id="rId17"/>
      <p:italic r:id="rId18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2BC89A7-11FC-4077-CABF-7747A86284D5}" v="2" dt="2026-06-03T09:46:31.562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1"/>
    <p:restoredTop sz="94658"/>
  </p:normalViewPr>
  <p:slideViewPr>
    <p:cSldViewPr snapToGrid="0">
      <p:cViewPr varScale="1">
        <p:scale>
          <a:sx n="45" d="100"/>
          <a:sy n="45" d="100"/>
        </p:scale>
        <p:origin x="3944" y="20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6/3/2026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svg"/><Relationship Id="rId2" Type="http://schemas.openxmlformats.org/officeDocument/2006/relationships/image" Target="../media/image8.sv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509574" y="15132897"/>
            <a:ext cx="10993401" cy="3298020"/>
          </a:xfrm>
          <a:custGeom>
            <a:avLst/>
            <a:gdLst/>
            <a:ahLst/>
            <a:cxnLst/>
            <a:rect l="l" t="t" r="r" b="b"/>
            <a:pathLst>
              <a:path w="10993401" h="3298020">
                <a:moveTo>
                  <a:pt x="0" y="0"/>
                </a:moveTo>
                <a:lnTo>
                  <a:pt x="10993401" y="0"/>
                </a:lnTo>
                <a:lnTo>
                  <a:pt x="10993401" y="3298020"/>
                </a:lnTo>
                <a:lnTo>
                  <a:pt x="0" y="329802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803173" y="6591127"/>
            <a:ext cx="9483827" cy="7956474"/>
          </a:xfrm>
          <a:custGeom>
            <a:avLst/>
            <a:gdLst/>
            <a:ahLst/>
            <a:cxnLst/>
            <a:rect l="l" t="t" r="r" b="b"/>
            <a:pathLst>
              <a:path w="10993401" h="7956474">
                <a:moveTo>
                  <a:pt x="0" y="0"/>
                </a:moveTo>
                <a:lnTo>
                  <a:pt x="10993401" y="0"/>
                </a:lnTo>
                <a:lnTo>
                  <a:pt x="10993401" y="7956473"/>
                </a:lnTo>
                <a:lnTo>
                  <a:pt x="0" y="795647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1" r="-15918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 flipH="1">
            <a:off x="803171" y="9727723"/>
            <a:ext cx="9483827" cy="8560278"/>
          </a:xfrm>
          <a:custGeom>
            <a:avLst/>
            <a:gdLst/>
            <a:ahLst/>
            <a:cxnLst/>
            <a:rect l="l" t="t" r="r" b="b"/>
            <a:pathLst>
              <a:path w="10993401" h="11132557">
                <a:moveTo>
                  <a:pt x="10993401" y="0"/>
                </a:moveTo>
                <a:lnTo>
                  <a:pt x="0" y="0"/>
                </a:lnTo>
                <a:lnTo>
                  <a:pt x="0" y="11132558"/>
                </a:lnTo>
                <a:lnTo>
                  <a:pt x="10993401" y="11132558"/>
                </a:lnTo>
                <a:lnTo>
                  <a:pt x="10993401" y="0"/>
                </a:lnTo>
                <a:close/>
              </a:path>
            </a:pathLst>
          </a:custGeom>
          <a:blipFill>
            <a:blip r:embed="rId4"/>
            <a:stretch>
              <a:fillRect l="-15918" t="-1" r="1" b="-30048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5" name="Group 5"/>
          <p:cNvGrpSpPr/>
          <p:nvPr/>
        </p:nvGrpSpPr>
        <p:grpSpPr>
          <a:xfrm>
            <a:off x="1741392" y="4376646"/>
            <a:ext cx="7742435" cy="1285137"/>
            <a:chOff x="0" y="0"/>
            <a:chExt cx="2039160" cy="338472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2039160" cy="338472"/>
            </a:xfrm>
            <a:custGeom>
              <a:avLst/>
              <a:gdLst/>
              <a:ahLst/>
              <a:cxnLst/>
              <a:rect l="l" t="t" r="r" b="b"/>
              <a:pathLst>
                <a:path w="2039160" h="338472">
                  <a:moveTo>
                    <a:pt x="0" y="0"/>
                  </a:moveTo>
                  <a:lnTo>
                    <a:pt x="2039160" y="0"/>
                  </a:lnTo>
                  <a:lnTo>
                    <a:pt x="2039160" y="338472"/>
                  </a:lnTo>
                  <a:lnTo>
                    <a:pt x="0" y="338472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57150"/>
              <a:ext cx="2039160" cy="395622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3508"/>
                </a:lnSpc>
              </a:pPr>
              <a:endParaRPr/>
            </a:p>
          </p:txBody>
        </p:sp>
      </p:grpSp>
      <p:sp>
        <p:nvSpPr>
          <p:cNvPr id="8" name="TextBox 8"/>
          <p:cNvSpPr txBox="1"/>
          <p:nvPr/>
        </p:nvSpPr>
        <p:spPr>
          <a:xfrm>
            <a:off x="912496" y="2714959"/>
            <a:ext cx="8345804" cy="445758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11736"/>
              </a:lnSpc>
            </a:pPr>
            <a:r>
              <a:rPr lang="en-US" sz="9780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Happy World</a:t>
            </a:r>
          </a:p>
          <a:p>
            <a:pPr algn="r">
              <a:lnSpc>
                <a:spcPts val="11736"/>
              </a:lnSpc>
            </a:pPr>
            <a:r>
              <a:rPr lang="en-US" sz="9780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Food Safety Day!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50832" r="-212429" b="-36265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15117" t="-53224" r="-2314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737124" y="2920846"/>
            <a:ext cx="8377335" cy="34836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902"/>
              </a:lnSpc>
            </a:pPr>
            <a:r>
              <a:rPr lang="en-US" sz="5751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This year’s theme is </a:t>
            </a:r>
            <a:r>
              <a:rPr lang="en-US" sz="5751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“From burden to solutions – safe food everywhere.”</a:t>
            </a:r>
            <a:r>
              <a:rPr lang="en-US" sz="5751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416" r="-83416"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892481" y="14254020"/>
            <a:ext cx="8502039" cy="1591750"/>
            <a:chOff x="0" y="0"/>
            <a:chExt cx="2239220" cy="419226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2239220" cy="419226"/>
            </a:xfrm>
            <a:custGeom>
              <a:avLst/>
              <a:gdLst/>
              <a:ahLst/>
              <a:cxnLst/>
              <a:rect l="l" t="t" r="r" b="b"/>
              <a:pathLst>
                <a:path w="2239220" h="419226">
                  <a:moveTo>
                    <a:pt x="0" y="0"/>
                  </a:moveTo>
                  <a:lnTo>
                    <a:pt x="2239220" y="0"/>
                  </a:lnTo>
                  <a:lnTo>
                    <a:pt x="2239220" y="419226"/>
                  </a:lnTo>
                  <a:lnTo>
                    <a:pt x="0" y="419226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2239220" cy="457326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3086100" y="16115613"/>
            <a:ext cx="4114800" cy="714947"/>
          </a:xfrm>
          <a:custGeom>
            <a:avLst/>
            <a:gdLst/>
            <a:ahLst/>
            <a:cxnLst/>
            <a:rect l="l" t="t" r="r" b="b"/>
            <a:pathLst>
              <a:path w="4114800" h="714947">
                <a:moveTo>
                  <a:pt x="0" y="0"/>
                </a:moveTo>
                <a:lnTo>
                  <a:pt x="4114800" y="0"/>
                </a:lnTo>
                <a:lnTo>
                  <a:pt x="4114800" y="714946"/>
                </a:lnTo>
                <a:lnTo>
                  <a:pt x="0" y="714946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171735" y="14692152"/>
            <a:ext cx="7943531" cy="763111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5864"/>
              </a:lnSpc>
            </a:pPr>
            <a:r>
              <a:rPr lang="en-US" sz="5331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Let’s learn some facts!</a:t>
            </a:r>
          </a:p>
        </p:txBody>
      </p:sp>
      <p:sp>
        <p:nvSpPr>
          <p:cNvPr id="8" name="Freeform 8"/>
          <p:cNvSpPr/>
          <p:nvPr/>
        </p:nvSpPr>
        <p:spPr>
          <a:xfrm>
            <a:off x="0" y="0"/>
            <a:ext cx="10287000" cy="9282724"/>
          </a:xfrm>
          <a:custGeom>
            <a:avLst/>
            <a:gdLst/>
            <a:ahLst/>
            <a:cxnLst/>
            <a:rect l="l" t="t" r="r" b="b"/>
            <a:pathLst>
              <a:path w="14223326" h="14223326">
                <a:moveTo>
                  <a:pt x="0" y="0"/>
                </a:moveTo>
                <a:lnTo>
                  <a:pt x="14223325" y="0"/>
                </a:lnTo>
                <a:lnTo>
                  <a:pt x="14223325" y="14223326"/>
                </a:lnTo>
                <a:lnTo>
                  <a:pt x="0" y="1422332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15117" t="-53224" r="-23147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785110" y="2362323"/>
            <a:ext cx="8473190" cy="526687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r">
              <a:lnSpc>
                <a:spcPts val="6900"/>
              </a:lnSpc>
            </a:pPr>
            <a:r>
              <a:rPr lang="en-US" sz="5750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It’s about how </a:t>
            </a:r>
            <a:r>
              <a:rPr lang="en-US" sz="5750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foodborne diseases</a:t>
            </a:r>
            <a:r>
              <a:rPr lang="en-US" sz="5750" b="1">
                <a:solidFill>
                  <a:srgbClr val="FFFFF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affect health, livelihoods, education, and economies. </a:t>
            </a:r>
          </a:p>
          <a:p>
            <a:pPr algn="r">
              <a:lnSpc>
                <a:spcPts val="6900"/>
              </a:lnSpc>
            </a:pPr>
            <a:endParaRPr lang="en-US" sz="5750" b="1">
              <a:solidFill>
                <a:srgbClr val="FFFFFF"/>
              </a:solidFill>
              <a:latin typeface="Montserrat Medium"/>
              <a:ea typeface="Montserrat Medium"/>
              <a:cs typeface="Montserrat Medium"/>
              <a:sym typeface="Montserrat Medium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48135" r="-58451" b="-4333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TextBox 4"/>
          <p:cNvSpPr txBox="1"/>
          <p:nvPr/>
        </p:nvSpPr>
        <p:spPr>
          <a:xfrm>
            <a:off x="848198" y="3863115"/>
            <a:ext cx="8590604" cy="262231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lvl="0" indent="0" algn="ctr">
              <a:lnSpc>
                <a:spcPts val="6854"/>
              </a:lnSpc>
              <a:spcBef>
                <a:spcPct val="0"/>
              </a:spcBef>
            </a:pPr>
            <a:r>
              <a:rPr lang="en-US" sz="6231" u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Organic fruits and vegetables don’t need to be washed</a:t>
            </a:r>
          </a:p>
        </p:txBody>
      </p:sp>
      <p:sp>
        <p:nvSpPr>
          <p:cNvPr id="5" name="TextBox 5"/>
          <p:cNvSpPr txBox="1"/>
          <p:nvPr/>
        </p:nvSpPr>
        <p:spPr>
          <a:xfrm>
            <a:off x="1890860" y="2353754"/>
            <a:ext cx="6505279" cy="102886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MYTH / FACT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330F7A8-4113-1E8A-7D1B-D0FB11DB528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12057" y="6831758"/>
            <a:ext cx="5062886" cy="2622315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4D9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4147309" y="0"/>
            <a:ext cx="6139691" cy="13663516"/>
          </a:xfrm>
          <a:custGeom>
            <a:avLst/>
            <a:gdLst/>
            <a:ahLst/>
            <a:cxnLst/>
            <a:rect l="l" t="t" r="r" b="b"/>
            <a:pathLst>
              <a:path w="8551922" h="13933885">
                <a:moveTo>
                  <a:pt x="0" y="0"/>
                </a:moveTo>
                <a:lnTo>
                  <a:pt x="8551922" y="0"/>
                </a:lnTo>
                <a:lnTo>
                  <a:pt x="8551922" y="13933885"/>
                </a:lnTo>
                <a:lnTo>
                  <a:pt x="0" y="13933885"/>
                </a:lnTo>
                <a:lnTo>
                  <a:pt x="0" y="0"/>
                </a:lnTo>
                <a:close/>
              </a:path>
            </a:pathLst>
          </a:custGeom>
          <a:blipFill>
            <a:blip>
              <a:alphaModFix amt="64000"/>
              <a:extLst>
                <a:ext uri="{96DAC541-7B7A-43D3-8B79-37D633B846F1}">
                  <asvg:svgBlip xmlns:asvg="http://schemas.microsoft.com/office/drawing/2016/SVG/main" r:embed="rId2"/>
                </a:ext>
              </a:extLst>
            </a:blip>
            <a:stretch>
              <a:fillRect t="-1978" r="-39289" b="-1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TextBox 3"/>
          <p:cNvSpPr txBox="1"/>
          <p:nvPr/>
        </p:nvSpPr>
        <p:spPr>
          <a:xfrm>
            <a:off x="1186952" y="3853590"/>
            <a:ext cx="8071348" cy="418865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533"/>
              </a:lnSpc>
              <a:spcBef>
                <a:spcPct val="0"/>
              </a:spcBef>
            </a:pPr>
            <a:r>
              <a:rPr lang="en-US" sz="503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Washing all produce</a:t>
            </a:r>
            <a:r>
              <a:rPr lang="en-US" sz="503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, including organic, with clean water </a:t>
            </a:r>
            <a:r>
              <a:rPr lang="en-US" sz="5030">
                <a:solidFill>
                  <a:srgbClr val="FF9F00"/>
                </a:solidFill>
                <a:latin typeface="Montserrat"/>
                <a:ea typeface="Montserrat"/>
                <a:cs typeface="Montserrat"/>
                <a:sym typeface="Montserrat"/>
              </a:rPr>
              <a:t>helps remove contaminants</a:t>
            </a:r>
            <a:r>
              <a:rPr lang="en-US" sz="503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 and lowers the risk of harmful microbes.</a:t>
            </a:r>
          </a:p>
        </p:txBody>
      </p:sp>
      <p:grpSp>
        <p:nvGrpSpPr>
          <p:cNvPr id="4" name="Group 4"/>
          <p:cNvGrpSpPr/>
          <p:nvPr/>
        </p:nvGrpSpPr>
        <p:grpSpPr>
          <a:xfrm>
            <a:off x="1678411" y="2043649"/>
            <a:ext cx="3342693" cy="1182857"/>
            <a:chOff x="0" y="-38100"/>
            <a:chExt cx="880380" cy="311534"/>
          </a:xfrm>
        </p:grpSpPr>
        <p:sp>
          <p:nvSpPr>
            <p:cNvPr id="5" name="Freeform 5"/>
            <p:cNvSpPr/>
            <p:nvPr/>
          </p:nvSpPr>
          <p:spPr>
            <a:xfrm>
              <a:off x="67580" y="18431"/>
              <a:ext cx="812800" cy="255003"/>
            </a:xfrm>
            <a:custGeom>
              <a:avLst/>
              <a:gdLst/>
              <a:ahLst/>
              <a:cxnLst/>
              <a:rect l="l" t="t" r="r" b="b"/>
              <a:pathLst>
                <a:path w="812800" h="255003">
                  <a:moveTo>
                    <a:pt x="0" y="0"/>
                  </a:moveTo>
                  <a:lnTo>
                    <a:pt x="812800" y="0"/>
                  </a:lnTo>
                  <a:lnTo>
                    <a:pt x="812800" y="255003"/>
                  </a:lnTo>
                  <a:lnTo>
                    <a:pt x="0" y="255003"/>
                  </a:lnTo>
                  <a:close/>
                </a:path>
              </a:pathLst>
            </a:custGeom>
            <a:solidFill>
              <a:srgbClr val="FF9F00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812800" cy="29310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/>
          <p:cNvSpPr/>
          <p:nvPr/>
        </p:nvSpPr>
        <p:spPr>
          <a:xfrm rot="-6808883" flipH="1">
            <a:off x="787729" y="3024076"/>
            <a:ext cx="1533028" cy="925566"/>
          </a:xfrm>
          <a:custGeom>
            <a:avLst/>
            <a:gdLst/>
            <a:ahLst/>
            <a:cxnLst/>
            <a:rect l="l" t="t" r="r" b="b"/>
            <a:pathLst>
              <a:path w="1533028" h="925566">
                <a:moveTo>
                  <a:pt x="1533028" y="0"/>
                </a:moveTo>
                <a:lnTo>
                  <a:pt x="0" y="0"/>
                </a:lnTo>
                <a:lnTo>
                  <a:pt x="0" y="925565"/>
                </a:lnTo>
                <a:lnTo>
                  <a:pt x="1533028" y="925565"/>
                </a:lnTo>
                <a:lnTo>
                  <a:pt x="1533028" y="0"/>
                </a:lnTo>
                <a:close/>
              </a:path>
            </a:pathLst>
          </a:custGeom>
          <a:blipFill>
            <a:blip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0" y="8409971"/>
            <a:ext cx="10287000" cy="9878029"/>
          </a:xfrm>
          <a:custGeom>
            <a:avLst/>
            <a:gdLst/>
            <a:ahLst/>
            <a:cxnLst/>
            <a:rect l="l" t="t" r="r" b="b"/>
            <a:pathLst>
              <a:path w="21251397" h="14158743">
                <a:moveTo>
                  <a:pt x="0" y="0"/>
                </a:moveTo>
                <a:lnTo>
                  <a:pt x="21251397" y="0"/>
                </a:lnTo>
                <a:lnTo>
                  <a:pt x="21251397" y="14158743"/>
                </a:lnTo>
                <a:lnTo>
                  <a:pt x="0" y="14158743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l="-48135" r="-58451" b="-43336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1890000" y="2354400"/>
            <a:ext cx="6505200" cy="102886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7939"/>
              </a:lnSpc>
              <a:spcBef>
                <a:spcPct val="0"/>
              </a:spcBef>
            </a:pPr>
            <a:r>
              <a:rPr lang="en-US" sz="7217" b="1">
                <a:solidFill>
                  <a:srgbClr val="FFFFFF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MYTH / FACT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0287000" h="18288000">
                <a:moveTo>
                  <a:pt x="0" y="0"/>
                </a:moveTo>
                <a:lnTo>
                  <a:pt x="10287000" y="0"/>
                </a:lnTo>
                <a:lnTo>
                  <a:pt x="1028700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2"/>
            <a:stretch>
              <a:fillRect l="-83333" r="-8333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0" y="0"/>
            <a:ext cx="10287000" cy="18288000"/>
          </a:xfrm>
          <a:custGeom>
            <a:avLst/>
            <a:gdLst/>
            <a:ahLst/>
            <a:cxnLst/>
            <a:rect l="l" t="t" r="r" b="b"/>
            <a:pathLst>
              <a:path w="12207240" h="18288000">
                <a:moveTo>
                  <a:pt x="0" y="0"/>
                </a:moveTo>
                <a:lnTo>
                  <a:pt x="12207240" y="0"/>
                </a:lnTo>
                <a:lnTo>
                  <a:pt x="12207240" y="18288000"/>
                </a:lnTo>
                <a:lnTo>
                  <a:pt x="0" y="18288000"/>
                </a:lnTo>
                <a:lnTo>
                  <a:pt x="0" y="0"/>
                </a:lnTo>
                <a:close/>
              </a:path>
            </a:pathLst>
          </a:custGeom>
          <a:blipFill>
            <a:blip r:embed="rId3"/>
            <a:stretch>
              <a:fillRect l="-83333" r="-83333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>
            <a:off x="1321931" y="5322431"/>
            <a:ext cx="7643138" cy="7643138"/>
          </a:xfrm>
          <a:custGeom>
            <a:avLst/>
            <a:gdLst/>
            <a:ahLst/>
            <a:cxnLst/>
            <a:rect l="l" t="t" r="r" b="b"/>
            <a:pathLst>
              <a:path w="7643138" h="7643138">
                <a:moveTo>
                  <a:pt x="0" y="0"/>
                </a:moveTo>
                <a:lnTo>
                  <a:pt x="7643138" y="0"/>
                </a:lnTo>
                <a:lnTo>
                  <a:pt x="7643138" y="7643138"/>
                </a:lnTo>
                <a:lnTo>
                  <a:pt x="0" y="764313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5" name="Freeform 5"/>
          <p:cNvSpPr/>
          <p:nvPr/>
        </p:nvSpPr>
        <p:spPr>
          <a:xfrm>
            <a:off x="3096870" y="10042523"/>
            <a:ext cx="4093259" cy="1079597"/>
          </a:xfrm>
          <a:custGeom>
            <a:avLst/>
            <a:gdLst/>
            <a:ahLst/>
            <a:cxnLst/>
            <a:rect l="l" t="t" r="r" b="b"/>
            <a:pathLst>
              <a:path w="4093259" h="1079597">
                <a:moveTo>
                  <a:pt x="0" y="0"/>
                </a:moveTo>
                <a:lnTo>
                  <a:pt x="4093260" y="0"/>
                </a:lnTo>
                <a:lnTo>
                  <a:pt x="4093260" y="1079598"/>
                </a:lnTo>
                <a:lnTo>
                  <a:pt x="0" y="107959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6" name="TextBox 6"/>
          <p:cNvSpPr txBox="1"/>
          <p:nvPr/>
        </p:nvSpPr>
        <p:spPr>
          <a:xfrm>
            <a:off x="1870046" y="7740521"/>
            <a:ext cx="6546908" cy="199932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ctr">
              <a:lnSpc>
                <a:spcPts val="5213"/>
              </a:lnSpc>
            </a:pPr>
            <a:r>
              <a:rPr lang="en-US" sz="5213">
                <a:solidFill>
                  <a:srgbClr val="004D99"/>
                </a:solidFill>
                <a:latin typeface="Montserrat"/>
                <a:ea typeface="Montserrat"/>
                <a:cs typeface="Montserrat"/>
                <a:sym typeface="Montserrat"/>
              </a:rPr>
              <a:t>Learn more about foodborne diseases with </a:t>
            </a:r>
            <a:r>
              <a:rPr lang="en-US" sz="5213" b="1">
                <a:solidFill>
                  <a:srgbClr val="004D99"/>
                </a:solidFill>
                <a:latin typeface="Montserrat Bold"/>
                <a:ea typeface="Montserrat Bold"/>
                <a:cs typeface="Montserrat Bold"/>
                <a:sym typeface="Montserrat Bold"/>
              </a:rPr>
              <a:t>#Safe2EatEU! 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31158B88FB57B44978AA7599716E84E" ma:contentTypeVersion="11" ma:contentTypeDescription="Create a new document." ma:contentTypeScope="" ma:versionID="366c09651c903789a84eb91aacd47746">
  <xsd:schema xmlns:xsd="http://www.w3.org/2001/XMLSchema" xmlns:xs="http://www.w3.org/2001/XMLSchema" xmlns:p="http://schemas.microsoft.com/office/2006/metadata/properties" xmlns:ns2="34b48345-9ac7-4050-93a6-4b531ea34ae8" xmlns:ns3="0528b274-48f2-4258-ae4e-d4f6dfd934b7" targetNamespace="http://schemas.microsoft.com/office/2006/metadata/properties" ma:root="true" ma:fieldsID="42263a51ffe1c1ebdd94a599abcf532d" ns2:_="" ns3:_="">
    <xsd:import namespace="34b48345-9ac7-4050-93a6-4b531ea34ae8"/>
    <xsd:import namespace="0528b274-48f2-4258-ae4e-d4f6dfd934b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DateTaken" minOccurs="0"/>
                <xsd:element ref="ns2:MediaServiceGenerationTime" minOccurs="0"/>
                <xsd:element ref="ns2:MediaServiceEventHashCode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CR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4b48345-9ac7-4050-93a6-4b531ea34ae8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DateTaken" ma:index="11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LengthInSeconds" ma:index="14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16" nillable="true" ma:taxonomy="true" ma:internalName="lcf76f155ced4ddcb4097134ff3c332f" ma:taxonomyFieldName="MediaServiceImageTags" ma:displayName="Image Tags" ma:readOnly="false" ma:fieldId="{5cf76f15-5ced-4ddc-b409-7134ff3c332f}" ma:taxonomyMulti="true" ma:sspId="8d3d8e85-2482-46d5-b3d8-06dc7993f3cd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8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528b274-48f2-4258-ae4e-d4f6dfd934b7" elementFormDefault="qualified">
    <xsd:import namespace="http://schemas.microsoft.com/office/2006/documentManagement/types"/>
    <xsd:import namespace="http://schemas.microsoft.com/office/infopath/2007/PartnerControls"/>
    <xsd:element name="TaxCatchAll" ma:index="17" nillable="true" ma:displayName="Taxonomy Catch All Column" ma:hidden="true" ma:list="{1659b28f-43a5-4999-a84c-74cb0dd55048}" ma:internalName="TaxCatchAll" ma:showField="CatchAllData" ma:web="0528b274-48f2-4258-ae4e-d4f6dfd934b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34b48345-9ac7-4050-93a6-4b531ea34ae8">
      <Terms xmlns="http://schemas.microsoft.com/office/infopath/2007/PartnerControls"/>
    </lcf76f155ced4ddcb4097134ff3c332f>
    <TaxCatchAll xmlns="0528b274-48f2-4258-ae4e-d4f6dfd934b7" xsi:nil="true"/>
  </documentManagement>
</p:properties>
</file>

<file path=customXml/itemProps1.xml><?xml version="1.0" encoding="utf-8"?>
<ds:datastoreItem xmlns:ds="http://schemas.openxmlformats.org/officeDocument/2006/customXml" ds:itemID="{C9147F21-5E9C-4B49-B165-6CFC7D561765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2583AEF-A1FA-41DB-98BD-D07FF1915D49}"/>
</file>

<file path=customXml/itemProps3.xml><?xml version="1.0" encoding="utf-8"?>
<ds:datastoreItem xmlns:ds="http://schemas.openxmlformats.org/officeDocument/2006/customXml" ds:itemID="{CAB91971-1BD0-48CB-8BF6-9DDAFAA97D34}">
  <ds:schemaRefs>
    <ds:schemaRef ds:uri="http://schemas.openxmlformats.org/package/2006/metadata/core-properties"/>
    <ds:schemaRef ds:uri="http://purl.org/dc/terms/"/>
    <ds:schemaRef ds:uri="http://purl.org/dc/elements/1.1/"/>
    <ds:schemaRef ds:uri="http://schemas.microsoft.com/office/2006/documentManagement/types"/>
    <ds:schemaRef ds:uri="http://www.w3.org/XML/1998/namespace"/>
    <ds:schemaRef ds:uri="http://schemas.microsoft.com/office/infopath/2007/PartnerControls"/>
    <ds:schemaRef ds:uri="http://schemas.microsoft.com/office/2006/metadata/properties"/>
    <ds:schemaRef ds:uri="83f1a755-4acf-423d-991a-d0e81e9cbaee"/>
    <ds:schemaRef ds:uri="2e8a7dd9-2665-480e-88e2-e8e1ee37eab3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Custom</PresentationFormat>
  <Paragraphs>10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WFSD 2026_S2E stories_myths/new</dc:title>
  <cp:lastModifiedBy>Maria Tracey</cp:lastModifiedBy>
  <cp:revision>3</cp:revision>
  <dcterms:created xsi:type="dcterms:W3CDTF">2006-08-16T00:00:00Z</dcterms:created>
  <dcterms:modified xsi:type="dcterms:W3CDTF">2026-06-03T15:19:52Z</dcterms:modified>
  <dc:identifier>DAHICe31rAw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0x010100C31158B88FB57B44978AA7599716E84E</vt:lpwstr>
  </property>
  <property fmtid="{D5CDD505-2E9C-101B-9397-08002B2CF9AE}" pid="3" name="MediaServiceImageTags">
    <vt:lpwstr/>
  </property>
</Properties>
</file>