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96" r:id="rId4"/>
  </p:sldMasterIdLst>
  <p:notesMasterIdLst>
    <p:notesMasterId r:id="rId8"/>
  </p:notesMasterIdLst>
  <p:sldIdLst>
    <p:sldId id="272" r:id="rId5"/>
    <p:sldId id="268" r:id="rId6"/>
    <p:sldId id="269" r:id="rId7"/>
  </p:sldIdLst>
  <p:sldSz cx="13716000" cy="13716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FEE6EC51-5689-30C8-5E25-97A4B2EDB608}" name="Barabucci, Claudia" initials="BC" userId="S::claudia.barabucci_gopa.eu#ext#@efsa815.onmicrosoft.com::8c66b775-c6b3-42de-a97f-5d050fa0c3a8" providerId="AD"/>
  <p188:author id="{19FF4A7A-DDF9-0AE8-1D0A-A79A9EB65E64}" name="SMITH Anthony Ian Mark" initials="AS" userId="S::Anthony.SMITH@efsa.europa.eu::dc372636-b4b6-4424-aedc-d6272fc4e948" providerId="AD"/>
  <p188:author id="{6E9BECD8-AFB2-30D4-5CCF-0BDD30B2DF66}" name="SMITH Anthony Ian Mark" initials="SM" userId="S::anthony.smith@efsa.europa.eu::dc372636-b4b6-4424-aedc-d6272fc4e948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828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21379"/>
    <p:restoredTop sz="94658"/>
  </p:normalViewPr>
  <p:slideViewPr>
    <p:cSldViewPr snapToGrid="0">
      <p:cViewPr varScale="1">
        <p:scale>
          <a:sx n="60" d="100"/>
          <a:sy n="60" d="100"/>
        </p:scale>
        <p:origin x="2440" y="18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microsoft.com/office/2018/10/relationships/authors" Target="author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tableStyles" Target="tableStyle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theme" Target="theme/theme1.xml"/><Relationship Id="rId5" Type="http://schemas.openxmlformats.org/officeDocument/2006/relationships/slide" Target="slides/slide1.xml"/><Relationship Id="rId10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51D38F-E2A1-FF4A-84F8-398DD21E27ED}" type="datetimeFigureOut">
              <a:rPr lang="en-US" smtClean="0"/>
              <a:t>6/3/26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885950" y="1143000"/>
            <a:ext cx="30861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95A4D7B-C355-9546-97F9-4254FB5C1AA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13179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28700" y="2244726"/>
            <a:ext cx="11658600" cy="4775200"/>
          </a:xfrm>
        </p:spPr>
        <p:txBody>
          <a:bodyPr anchor="b"/>
          <a:lstStyle>
            <a:lvl1pPr algn="ctr"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14500" y="7204076"/>
            <a:ext cx="10287000" cy="3311524"/>
          </a:xfrm>
        </p:spPr>
        <p:txBody>
          <a:bodyPr/>
          <a:lstStyle>
            <a:lvl1pPr marL="0" indent="0" algn="ctr">
              <a:buNone/>
              <a:defRPr sz="3600"/>
            </a:lvl1pPr>
            <a:lvl2pPr marL="685800" indent="0" algn="ctr">
              <a:buNone/>
              <a:defRPr sz="3000"/>
            </a:lvl2pPr>
            <a:lvl3pPr marL="1371600" indent="0" algn="ctr">
              <a:buNone/>
              <a:defRPr sz="2700"/>
            </a:lvl3pPr>
            <a:lvl4pPr marL="2057400" indent="0" algn="ctr">
              <a:buNone/>
              <a:defRPr sz="2400"/>
            </a:lvl4pPr>
            <a:lvl5pPr marL="2743200" indent="0" algn="ctr">
              <a:buNone/>
              <a:defRPr sz="2400"/>
            </a:lvl5pPr>
            <a:lvl6pPr marL="3429000" indent="0" algn="ctr">
              <a:buNone/>
              <a:defRPr sz="2400"/>
            </a:lvl6pPr>
            <a:lvl7pPr marL="4114800" indent="0" algn="ctr">
              <a:buNone/>
              <a:defRPr sz="2400"/>
            </a:lvl7pPr>
            <a:lvl8pPr marL="4800600" indent="0" algn="ctr">
              <a:buNone/>
              <a:defRPr sz="2400"/>
            </a:lvl8pPr>
            <a:lvl9pPr marL="5486400" indent="0" algn="ctr">
              <a:buNone/>
              <a:defRPr sz="24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2529146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5889263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815513" y="730250"/>
            <a:ext cx="2957513" cy="11623676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42976" y="730250"/>
            <a:ext cx="8701088" cy="11623676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37822305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9263760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35832" y="3419479"/>
            <a:ext cx="11830050" cy="5705474"/>
          </a:xfrm>
        </p:spPr>
        <p:txBody>
          <a:bodyPr anchor="b"/>
          <a:lstStyle>
            <a:lvl1pPr>
              <a:defRPr sz="9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35832" y="9178929"/>
            <a:ext cx="11830050" cy="3000374"/>
          </a:xfrm>
        </p:spPr>
        <p:txBody>
          <a:bodyPr/>
          <a:lstStyle>
            <a:lvl1pPr marL="0" indent="0">
              <a:buNone/>
              <a:defRPr sz="3600">
                <a:solidFill>
                  <a:schemeClr val="tx1"/>
                </a:solidFill>
              </a:defRPr>
            </a:lvl1pPr>
            <a:lvl2pPr marL="685800" indent="0">
              <a:buNone/>
              <a:defRPr sz="3000">
                <a:solidFill>
                  <a:schemeClr val="tx1">
                    <a:tint val="75000"/>
                  </a:schemeClr>
                </a:solidFill>
              </a:defRPr>
            </a:lvl2pPr>
            <a:lvl3pPr marL="137160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3pPr>
            <a:lvl4pPr marL="2057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4pPr>
            <a:lvl5pPr marL="27432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5pPr>
            <a:lvl6pPr marL="34290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6pPr>
            <a:lvl7pPr marL="41148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7pPr>
            <a:lvl8pPr marL="48006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8pPr>
            <a:lvl9pPr marL="548640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62498409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94297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943725" y="3651250"/>
            <a:ext cx="5829300" cy="87026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1243300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730253"/>
            <a:ext cx="11830050" cy="2651126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4763" y="3362326"/>
            <a:ext cx="5802510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944763" y="5010150"/>
            <a:ext cx="5802510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943726" y="3362326"/>
            <a:ext cx="5831087" cy="1647824"/>
          </a:xfrm>
        </p:spPr>
        <p:txBody>
          <a:bodyPr anchor="b"/>
          <a:lstStyle>
            <a:lvl1pPr marL="0" indent="0">
              <a:buNone/>
              <a:defRPr sz="3600" b="1"/>
            </a:lvl1pPr>
            <a:lvl2pPr marL="685800" indent="0">
              <a:buNone/>
              <a:defRPr sz="3000" b="1"/>
            </a:lvl2pPr>
            <a:lvl3pPr marL="1371600" indent="0">
              <a:buNone/>
              <a:defRPr sz="2700" b="1"/>
            </a:lvl3pPr>
            <a:lvl4pPr marL="2057400" indent="0">
              <a:buNone/>
              <a:defRPr sz="2400" b="1"/>
            </a:lvl4pPr>
            <a:lvl5pPr marL="2743200" indent="0">
              <a:buNone/>
              <a:defRPr sz="2400" b="1"/>
            </a:lvl5pPr>
            <a:lvl6pPr marL="3429000" indent="0">
              <a:buNone/>
              <a:defRPr sz="2400" b="1"/>
            </a:lvl6pPr>
            <a:lvl7pPr marL="4114800" indent="0">
              <a:buNone/>
              <a:defRPr sz="2400" b="1"/>
            </a:lvl7pPr>
            <a:lvl8pPr marL="4800600" indent="0">
              <a:buNone/>
              <a:defRPr sz="2400" b="1"/>
            </a:lvl8pPr>
            <a:lvl9pPr marL="5486400" indent="0">
              <a:buNone/>
              <a:defRPr sz="24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943726" y="5010150"/>
            <a:ext cx="5831087" cy="7369176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000447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752719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1791446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831087" y="1974853"/>
            <a:ext cx="6943725" cy="9747250"/>
          </a:xfrm>
        </p:spPr>
        <p:txBody>
          <a:bodyPr/>
          <a:lstStyle>
            <a:lvl1pPr>
              <a:defRPr sz="4800"/>
            </a:lvl1pPr>
            <a:lvl2pPr>
              <a:defRPr sz="4200"/>
            </a:lvl2pPr>
            <a:lvl3pPr>
              <a:defRPr sz="3600"/>
            </a:lvl3pPr>
            <a:lvl4pPr>
              <a:defRPr sz="3000"/>
            </a:lvl4pPr>
            <a:lvl5pPr>
              <a:defRPr sz="3000"/>
            </a:lvl5pPr>
            <a:lvl6pPr>
              <a:defRPr sz="3000"/>
            </a:lvl6pPr>
            <a:lvl7pPr>
              <a:defRPr sz="3000"/>
            </a:lvl7pPr>
            <a:lvl8pPr>
              <a:defRPr sz="3000"/>
            </a:lvl8pPr>
            <a:lvl9pPr>
              <a:defRPr sz="3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6741539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44762" y="914400"/>
            <a:ext cx="4423767" cy="3200400"/>
          </a:xfrm>
        </p:spPr>
        <p:txBody>
          <a:bodyPr anchor="b"/>
          <a:lstStyle>
            <a:lvl1pPr>
              <a:defRPr sz="48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831087" y="1974853"/>
            <a:ext cx="6943725" cy="9747250"/>
          </a:xfrm>
        </p:spPr>
        <p:txBody>
          <a:bodyPr anchor="t"/>
          <a:lstStyle>
            <a:lvl1pPr marL="0" indent="0">
              <a:buNone/>
              <a:defRPr sz="4800"/>
            </a:lvl1pPr>
            <a:lvl2pPr marL="685800" indent="0">
              <a:buNone/>
              <a:defRPr sz="4200"/>
            </a:lvl2pPr>
            <a:lvl3pPr marL="1371600" indent="0">
              <a:buNone/>
              <a:defRPr sz="3600"/>
            </a:lvl3pPr>
            <a:lvl4pPr marL="2057400" indent="0">
              <a:buNone/>
              <a:defRPr sz="3000"/>
            </a:lvl4pPr>
            <a:lvl5pPr marL="2743200" indent="0">
              <a:buNone/>
              <a:defRPr sz="3000"/>
            </a:lvl5pPr>
            <a:lvl6pPr marL="3429000" indent="0">
              <a:buNone/>
              <a:defRPr sz="3000"/>
            </a:lvl6pPr>
            <a:lvl7pPr marL="4114800" indent="0">
              <a:buNone/>
              <a:defRPr sz="3000"/>
            </a:lvl7pPr>
            <a:lvl8pPr marL="4800600" indent="0">
              <a:buNone/>
              <a:defRPr sz="3000"/>
            </a:lvl8pPr>
            <a:lvl9pPr marL="5486400" indent="0">
              <a:buNone/>
              <a:defRPr sz="3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44762" y="4114800"/>
            <a:ext cx="4423767" cy="7623176"/>
          </a:xfrm>
        </p:spPr>
        <p:txBody>
          <a:bodyPr/>
          <a:lstStyle>
            <a:lvl1pPr marL="0" indent="0">
              <a:buNone/>
              <a:defRPr sz="2400"/>
            </a:lvl1pPr>
            <a:lvl2pPr marL="685800" indent="0">
              <a:buNone/>
              <a:defRPr sz="2100"/>
            </a:lvl2pPr>
            <a:lvl3pPr marL="1371600" indent="0">
              <a:buNone/>
              <a:defRPr sz="1800"/>
            </a:lvl3pPr>
            <a:lvl4pPr marL="2057400" indent="0">
              <a:buNone/>
              <a:defRPr sz="1500"/>
            </a:lvl4pPr>
            <a:lvl5pPr marL="2743200" indent="0">
              <a:buNone/>
              <a:defRPr sz="1500"/>
            </a:lvl5pPr>
            <a:lvl6pPr marL="3429000" indent="0">
              <a:buNone/>
              <a:defRPr sz="1500"/>
            </a:lvl6pPr>
            <a:lvl7pPr marL="4114800" indent="0">
              <a:buNone/>
              <a:defRPr sz="1500"/>
            </a:lvl7pPr>
            <a:lvl8pPr marL="4800600" indent="0">
              <a:buNone/>
              <a:defRPr sz="1500"/>
            </a:lvl8pPr>
            <a:lvl9pPr marL="5486400" indent="0">
              <a:buNone/>
              <a:defRPr sz="15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02132348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42975" y="730253"/>
            <a:ext cx="11830050" cy="26511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42975" y="3651250"/>
            <a:ext cx="11830050" cy="870267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94297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4241EB8-164C-FC4F-A768-2C7413F753D7}" type="datetimeFigureOut">
              <a:rPr lang="fr-FR" smtClean="0"/>
              <a:t>03/06/2026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43425" y="12712703"/>
            <a:ext cx="462915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686925" y="12712703"/>
            <a:ext cx="3086100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A554B1-475C-B048-B142-7BC1A6E59C21}" type="slidenum">
              <a:rPr lang="fr-FR" smtClean="0"/>
              <a:t>‹#›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562701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defTabSz="1371600" rtl="0" eaLnBrk="1" latinLnBrk="0" hangingPunct="1">
        <a:lnSpc>
          <a:spcPct val="90000"/>
        </a:lnSpc>
        <a:spcBef>
          <a:spcPct val="0"/>
        </a:spcBef>
        <a:buNone/>
        <a:defRPr sz="6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1371600" rtl="0" eaLnBrk="1" latinLnBrk="0" hangingPunct="1">
        <a:lnSpc>
          <a:spcPct val="90000"/>
        </a:lnSpc>
        <a:spcBef>
          <a:spcPts val="1500"/>
        </a:spcBef>
        <a:buFont typeface="Arial" panose="020B0604020202020204" pitchFamily="34" charset="0"/>
        <a:buChar char="•"/>
        <a:defRPr sz="4200" kern="1200">
          <a:solidFill>
            <a:schemeClr val="tx1"/>
          </a:solidFill>
          <a:latin typeface="+mn-lt"/>
          <a:ea typeface="+mn-ea"/>
          <a:cs typeface="+mn-cs"/>
        </a:defRPr>
      </a:lvl1pPr>
      <a:lvl2pPr marL="1028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600" kern="1200">
          <a:solidFill>
            <a:schemeClr val="tx1"/>
          </a:solidFill>
          <a:latin typeface="+mn-lt"/>
          <a:ea typeface="+mn-ea"/>
          <a:cs typeface="+mn-cs"/>
        </a:defRPr>
      </a:lvl2pPr>
      <a:lvl3pPr marL="1714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3000" kern="1200">
          <a:solidFill>
            <a:schemeClr val="tx1"/>
          </a:solidFill>
          <a:latin typeface="+mn-lt"/>
          <a:ea typeface="+mn-ea"/>
          <a:cs typeface="+mn-cs"/>
        </a:defRPr>
      </a:lvl3pPr>
      <a:lvl4pPr marL="2400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30861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7719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4577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51435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829300" indent="-342900" algn="l" defTabSz="13716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2pPr>
      <a:lvl3pPr marL="1371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3pPr>
      <a:lvl4pPr marL="2057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432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4290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1148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8006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486400" algn="l" defTabSz="1371600" rtl="0" eaLnBrk="1" latinLnBrk="0" hangingPunct="1"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8280" userDrawn="1">
          <p15:clr>
            <a:srgbClr val="F26B43"/>
          </p15:clr>
        </p15:guide>
        <p15:guide id="2" pos="6035" userDrawn="1">
          <p15:clr>
            <a:srgbClr val="F26B43"/>
          </p15:clr>
        </p15:guide>
        <p15:guide id="3" pos="4279" userDrawn="1">
          <p15:clr>
            <a:srgbClr val="F26B43"/>
          </p15:clr>
        </p15:guide>
        <p15:guide id="4" orient="horz" pos="7647" userDrawn="1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8C7D9A-9995-C2E6-A840-E08BD3A28BC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ABD055B0-28D1-E3A9-5517-4BB8A603E74E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10113" t="2152" r="14985" b="-2152"/>
          <a:stretch>
            <a:fillRect/>
          </a:stretch>
        </p:blipFill>
        <p:spPr>
          <a:xfrm>
            <a:off x="-174568" y="0"/>
            <a:ext cx="13890568" cy="1229481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00E20DC9-DB12-DC56-6BC8-D919DF046E5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9CEA3848-E45F-34A8-6174-AF02CDE329A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4" name="Rectangle 3">
            <a:extLst>
              <a:ext uri="{FF2B5EF4-FFF2-40B4-BE49-F238E27FC236}">
                <a16:creationId xmlns:a16="http://schemas.microsoft.com/office/drawing/2014/main" id="{6CFEFA58-7A69-C865-D8F1-01CA7E73FCC2}"/>
              </a:ext>
            </a:extLst>
          </p:cNvPr>
          <p:cNvSpPr/>
          <p:nvPr/>
        </p:nvSpPr>
        <p:spPr>
          <a:xfrm flipV="1">
            <a:off x="2780437" y="9694743"/>
            <a:ext cx="106789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29B205D3-9527-AC20-17C1-5D765725AD4E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7B9862E1-51C8-54E6-51EA-E2F84DEC04E8}"/>
              </a:ext>
            </a:extLst>
          </p:cNvPr>
          <p:cNvSpPr txBox="1"/>
          <p:nvPr/>
        </p:nvSpPr>
        <p:spPr>
          <a:xfrm>
            <a:off x="-1093377" y="9833704"/>
            <a:ext cx="14515568" cy="15333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400" dirty="0">
                <a:latin typeface="Montserrat"/>
              </a:rPr>
              <a:t>Preventing </a:t>
            </a:r>
            <a:r>
              <a:rPr lang="en-GB" sz="4400" b="1">
                <a:latin typeface="Montserrat"/>
              </a:rPr>
              <a:t>foodborne diseases</a:t>
            </a:r>
            <a:r>
              <a:rPr lang="en-GB" sz="4400">
                <a:latin typeface="Montserrat"/>
              </a:rPr>
              <a:t> with</a:t>
            </a:r>
            <a:br>
              <a:rPr lang="en-GB" sz="4400" dirty="0">
                <a:latin typeface="Montserrat" pitchFamily="2" charset="77"/>
              </a:rPr>
            </a:br>
            <a:r>
              <a:rPr lang="en-GB" sz="4400">
                <a:latin typeface="Montserrat"/>
              </a:rPr>
              <a:t>science-based food safety practices</a:t>
            </a:r>
            <a:endParaRPr lang="en-US" sz="4400">
              <a:latin typeface="Montserrat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AEA76178-1058-553E-0887-CE4E889E3D21}"/>
              </a:ext>
            </a:extLst>
          </p:cNvPr>
          <p:cNvSpPr/>
          <p:nvPr/>
        </p:nvSpPr>
        <p:spPr>
          <a:xfrm>
            <a:off x="1" y="744450"/>
            <a:ext cx="704757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01D1E617-310F-7A5A-7AEC-16CA4B9F047B}"/>
              </a:ext>
            </a:extLst>
          </p:cNvPr>
          <p:cNvSpPr/>
          <p:nvPr/>
        </p:nvSpPr>
        <p:spPr>
          <a:xfrm>
            <a:off x="-2" y="1956561"/>
            <a:ext cx="63336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CC1D22C-4C42-90F6-22BB-7A107E4E3590}"/>
              </a:ext>
            </a:extLst>
          </p:cNvPr>
          <p:cNvSpPr txBox="1"/>
          <p:nvPr/>
        </p:nvSpPr>
        <p:spPr>
          <a:xfrm>
            <a:off x="331273" y="711200"/>
            <a:ext cx="8922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303030"/>
                </a:solidFill>
                <a:effectLst/>
                <a:latin typeface="Montserrat" pitchFamily="2" charset="77"/>
              </a:rPr>
              <a:t>World Food Safety Day</a:t>
            </a:r>
            <a:endParaRPr lang="en-GB" sz="800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8237045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0F1CF2E-85E0-29C2-A213-30D006E4924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>
            <a:extLst>
              <a:ext uri="{FF2B5EF4-FFF2-40B4-BE49-F238E27FC236}">
                <a16:creationId xmlns:a16="http://schemas.microsoft.com/office/drawing/2014/main" id="{603E0E37-87DC-0772-FDB2-E24A0E2874F3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7553" r="17541"/>
          <a:stretch>
            <a:fillRect/>
          </a:stretch>
        </p:blipFill>
        <p:spPr>
          <a:xfrm>
            <a:off x="-2" y="11698"/>
            <a:ext cx="13716001" cy="12219404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7F1C04A9-B75D-A1C5-AF91-A2484BEB0B2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1957042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A71ED724-070B-AC4B-FEC5-14C9EDAE015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A075DA0-E3ED-26A3-A719-01E91D8EF42A}"/>
              </a:ext>
            </a:extLst>
          </p:cNvPr>
          <p:cNvSpPr/>
          <p:nvPr/>
        </p:nvSpPr>
        <p:spPr>
          <a:xfrm flipV="1">
            <a:off x="2780437" y="9694743"/>
            <a:ext cx="106789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D3F3906-1613-B57E-DEE2-77A1ADE626C4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AFEA6223-D69D-0D19-E78F-0B18EF2B1616}"/>
              </a:ext>
            </a:extLst>
          </p:cNvPr>
          <p:cNvSpPr txBox="1"/>
          <p:nvPr/>
        </p:nvSpPr>
        <p:spPr>
          <a:xfrm>
            <a:off x="-1093377" y="9833704"/>
            <a:ext cx="14515568" cy="15333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400" dirty="0">
                <a:latin typeface="Montserrat"/>
              </a:rPr>
              <a:t>Preventing </a:t>
            </a:r>
            <a:r>
              <a:rPr lang="en-GB" sz="4400" b="1">
                <a:latin typeface="Montserrat"/>
              </a:rPr>
              <a:t>foodborne diseases</a:t>
            </a:r>
            <a:r>
              <a:rPr lang="en-GB" sz="4400">
                <a:latin typeface="Montserrat"/>
              </a:rPr>
              <a:t> with</a:t>
            </a:r>
            <a:br>
              <a:rPr lang="en-GB" sz="4400" dirty="0">
                <a:latin typeface="Montserrat" pitchFamily="2" charset="77"/>
              </a:rPr>
            </a:br>
            <a:r>
              <a:rPr lang="en-GB" sz="4400">
                <a:latin typeface="Montserrat"/>
              </a:rPr>
              <a:t>science-based food safety practices</a:t>
            </a:r>
            <a:endParaRPr lang="en-US" sz="4400">
              <a:latin typeface="Montserrat"/>
            </a:endParaRP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5F8FF384-29B6-5161-6730-28E174885A66}"/>
              </a:ext>
            </a:extLst>
          </p:cNvPr>
          <p:cNvSpPr/>
          <p:nvPr/>
        </p:nvSpPr>
        <p:spPr>
          <a:xfrm>
            <a:off x="1" y="744450"/>
            <a:ext cx="704757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EA76307-ECE2-704C-DDBF-FD6F6AD4DA6F}"/>
              </a:ext>
            </a:extLst>
          </p:cNvPr>
          <p:cNvSpPr/>
          <p:nvPr/>
        </p:nvSpPr>
        <p:spPr>
          <a:xfrm>
            <a:off x="-2" y="1956561"/>
            <a:ext cx="63336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A4C6B56E-9051-6637-79DE-3B6AB5A6F1E1}"/>
              </a:ext>
            </a:extLst>
          </p:cNvPr>
          <p:cNvSpPr txBox="1"/>
          <p:nvPr/>
        </p:nvSpPr>
        <p:spPr>
          <a:xfrm>
            <a:off x="331273" y="711200"/>
            <a:ext cx="8922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303030"/>
                </a:solidFill>
                <a:effectLst/>
                <a:latin typeface="Montserrat" pitchFamily="2" charset="77"/>
              </a:rPr>
              <a:t>World Food Safety Day</a:t>
            </a:r>
            <a:endParaRPr lang="en-GB" sz="800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325988469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C3072FA-1249-4DC6-B88B-55BCBE638D1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17">
            <a:extLst>
              <a:ext uri="{FF2B5EF4-FFF2-40B4-BE49-F238E27FC236}">
                <a16:creationId xmlns:a16="http://schemas.microsoft.com/office/drawing/2014/main" id="{2FD6D05B-718B-4047-07FD-357F919512F1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21570" r="3953"/>
          <a:stretch>
            <a:fillRect/>
          </a:stretch>
        </p:blipFill>
        <p:spPr>
          <a:xfrm>
            <a:off x="-2" y="0"/>
            <a:ext cx="13716002" cy="12265400"/>
          </a:xfrm>
          <a:prstGeom prst="rect">
            <a:avLst/>
          </a:prstGeom>
        </p:spPr>
      </p:pic>
      <p:pic>
        <p:nvPicPr>
          <p:cNvPr id="11" name="Picture 10" descr="A black rectangle with white text&#10;&#10;Description automatically generated">
            <a:extLst>
              <a:ext uri="{FF2B5EF4-FFF2-40B4-BE49-F238E27FC236}">
                <a16:creationId xmlns:a16="http://schemas.microsoft.com/office/drawing/2014/main" id="{FC18FF1B-E475-2BBD-1D31-92C8C07FED7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" y="12005451"/>
            <a:ext cx="13715999" cy="1747260"/>
          </a:xfrm>
          <a:prstGeom prst="rect">
            <a:avLst/>
          </a:prstGeom>
        </p:spPr>
      </p:pic>
      <p:pic>
        <p:nvPicPr>
          <p:cNvPr id="13" name="Picture 12" descr="A logo of a bird with a heart and a leaf&#10;&#10;Description automatically generated">
            <a:extLst>
              <a:ext uri="{FF2B5EF4-FFF2-40B4-BE49-F238E27FC236}">
                <a16:creationId xmlns:a16="http://schemas.microsoft.com/office/drawing/2014/main" id="{C4C0F23E-91C1-834A-F65D-80917F6CB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4662" y="12231102"/>
            <a:ext cx="1309102" cy="1309102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0997EDE9-0A8D-9803-1BBC-90C72FA80FC0}"/>
              </a:ext>
            </a:extLst>
          </p:cNvPr>
          <p:cNvSpPr/>
          <p:nvPr/>
        </p:nvSpPr>
        <p:spPr>
          <a:xfrm flipV="1">
            <a:off x="2780437" y="9694743"/>
            <a:ext cx="10678995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D8722684-2B75-670E-AC4D-D1176C5600B5}"/>
              </a:ext>
            </a:extLst>
          </p:cNvPr>
          <p:cNvSpPr/>
          <p:nvPr/>
        </p:nvSpPr>
        <p:spPr>
          <a:xfrm flipV="1">
            <a:off x="3268980" y="10556426"/>
            <a:ext cx="10190452" cy="97277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799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B6BD020E-F90E-ED0F-C120-35294F659642}"/>
              </a:ext>
            </a:extLst>
          </p:cNvPr>
          <p:cNvSpPr txBox="1"/>
          <p:nvPr/>
        </p:nvSpPr>
        <p:spPr>
          <a:xfrm>
            <a:off x="-1093377" y="9833704"/>
            <a:ext cx="14515568" cy="1533368"/>
          </a:xfrm>
          <a:prstGeom prst="rect">
            <a:avLst/>
          </a:prstGeom>
          <a:noFill/>
        </p:spPr>
        <p:txBody>
          <a:bodyPr wrap="square" lIns="91440" tIns="45720" rIns="91440" bIns="45720" rtlCol="0" anchor="t">
            <a:spAutoFit/>
          </a:bodyPr>
          <a:lstStyle/>
          <a:p>
            <a:pPr algn="r">
              <a:lnSpc>
                <a:spcPts val="5780"/>
              </a:lnSpc>
            </a:pPr>
            <a:r>
              <a:rPr lang="en-GB" sz="4400" dirty="0">
                <a:latin typeface="Montserrat"/>
              </a:rPr>
              <a:t>Preventing </a:t>
            </a:r>
            <a:r>
              <a:rPr lang="en-GB" sz="4400" b="1">
                <a:latin typeface="Montserrat"/>
              </a:rPr>
              <a:t>foodborne diseases</a:t>
            </a:r>
            <a:r>
              <a:rPr lang="en-GB" sz="4400">
                <a:latin typeface="Montserrat"/>
              </a:rPr>
              <a:t> with</a:t>
            </a:r>
            <a:br>
              <a:rPr lang="en-GB" sz="4400" dirty="0">
                <a:latin typeface="Montserrat" pitchFamily="2" charset="77"/>
              </a:rPr>
            </a:br>
            <a:r>
              <a:rPr lang="en-GB" sz="4400">
                <a:latin typeface="Montserrat"/>
              </a:rPr>
              <a:t>science-based food safety practices</a:t>
            </a:r>
            <a:endParaRPr lang="en-US" sz="4400">
              <a:latin typeface="Montserrat"/>
            </a:endParaRP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FC089C7C-14C9-915F-0EA2-A941B37EDA0E}"/>
              </a:ext>
            </a:extLst>
          </p:cNvPr>
          <p:cNvSpPr/>
          <p:nvPr/>
        </p:nvSpPr>
        <p:spPr>
          <a:xfrm>
            <a:off x="1" y="744450"/>
            <a:ext cx="7047570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BA0590E8-3154-715B-F92D-D53C6FC1257F}"/>
              </a:ext>
            </a:extLst>
          </p:cNvPr>
          <p:cNvSpPr/>
          <p:nvPr/>
        </p:nvSpPr>
        <p:spPr>
          <a:xfrm>
            <a:off x="-2" y="1956561"/>
            <a:ext cx="6333602" cy="125840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RO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A356600F-33A8-99CA-9B7F-C4F40BA05CC0}"/>
              </a:ext>
            </a:extLst>
          </p:cNvPr>
          <p:cNvSpPr txBox="1"/>
          <p:nvPr/>
        </p:nvSpPr>
        <p:spPr>
          <a:xfrm>
            <a:off x="331273" y="711200"/>
            <a:ext cx="8922193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8000" b="1" dirty="0">
                <a:solidFill>
                  <a:srgbClr val="303030"/>
                </a:solidFill>
                <a:effectLst/>
                <a:latin typeface="Montserrat" pitchFamily="2" charset="77"/>
              </a:rPr>
              <a:t>World Food Safety Day</a:t>
            </a:r>
            <a:endParaRPr lang="en-GB" sz="8000" dirty="0">
              <a:solidFill>
                <a:srgbClr val="303030"/>
              </a:solidFill>
              <a:effectLst/>
              <a:latin typeface="Montserrat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2553025462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9C545B32-A67C-43E6-91DE-106798B94928}"/>
</file>

<file path=customXml/itemProps2.xml><?xml version="1.0" encoding="utf-8"?>
<ds:datastoreItem xmlns:ds="http://schemas.openxmlformats.org/officeDocument/2006/customXml" ds:itemID="{4292C29C-83BC-43C2-B036-EB0868253F5F}">
  <ds:schemaRefs>
    <ds:schemaRef ds:uri="http://schemas.microsoft.com/office/2006/documentManagement/types"/>
    <ds:schemaRef ds:uri="http://purl.org/dc/terms/"/>
    <ds:schemaRef ds:uri="http://schemas.microsoft.com/office/infopath/2007/PartnerControls"/>
    <ds:schemaRef ds:uri="http://purl.org/dc/dcmitype/"/>
    <ds:schemaRef ds:uri="http://www.w3.org/XML/1998/namespace"/>
    <ds:schemaRef ds:uri="http://purl.org/dc/elements/1.1/"/>
    <ds:schemaRef ds:uri="http://schemas.microsoft.com/office/2006/metadata/properties"/>
    <ds:schemaRef ds:uri="http://schemas.openxmlformats.org/package/2006/metadata/core-properties"/>
    <ds:schemaRef ds:uri="2e8a7dd9-2665-480e-88e2-e8e1ee37eab3"/>
    <ds:schemaRef ds:uri="83f1a755-4acf-423d-991a-d0e81e9cbaee"/>
  </ds:schemaRefs>
</ds:datastoreItem>
</file>

<file path=customXml/itemProps3.xml><?xml version="1.0" encoding="utf-8"?>
<ds:datastoreItem xmlns:ds="http://schemas.openxmlformats.org/officeDocument/2006/customXml" ds:itemID="{BC003FB7-392B-45B0-9960-939A5276CB1C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7</TotalTime>
  <Words>39</Words>
  <Application>Microsoft Macintosh PowerPoint</Application>
  <PresentationFormat>Custom</PresentationFormat>
  <Paragraphs>6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Calibri Light</vt:lpstr>
      <vt:lpstr>Montserrat</vt:lpstr>
      <vt:lpstr>Thème Office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antoine jovenet</dc:creator>
  <cp:lastModifiedBy>Maria Tracey</cp:lastModifiedBy>
  <cp:revision>84</cp:revision>
  <dcterms:created xsi:type="dcterms:W3CDTF">2024-06-06T13:31:57Z</dcterms:created>
  <dcterms:modified xsi:type="dcterms:W3CDTF">2026-06-03T15:10:00Z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  <property fmtid="{D5CDD505-2E9C-101B-9397-08002B2CF9AE}" pid="4" name="GCG_PML_LeadUnit">
    <vt:lpwstr>1;#Com|91be7a05-0945-a784-da6c-191e4d516dea</vt:lpwstr>
  </property>
  <property fmtid="{D5CDD505-2E9C-101B-9397-08002B2CF9AE}" pid="5" name="GCG_PML_Sector">
    <vt:lpwstr>9;#COMMUNICATION|ebc27f1f-b863-4d4d-abe6-ca23350f1598</vt:lpwstr>
  </property>
  <property fmtid="{D5CDD505-2E9C-101B-9397-08002B2CF9AE}" pid="6" name="GCG_PDoc_Hierarchy">
    <vt:lpwstr>12;#02-Implementation|8c557e85-3b5a-4fad-9e4e-5dbb79834368</vt:lpwstr>
  </property>
  <property fmtid="{D5CDD505-2E9C-101B-9397-08002B2CF9AE}" pid="7" name="GCG_PML_NatureOfContract">
    <vt:lpwstr>2;#Time ＆ Material|c684b1da-f893-427f-aa54-5af376496c76</vt:lpwstr>
  </property>
  <property fmtid="{D5CDD505-2E9C-101B-9397-08002B2CF9AE}" pid="8" name="GCG_PML_Country">
    <vt:lpwstr>7;#Belgium|215c9f7d-a693-454f-9b23-42466d4f9576</vt:lpwstr>
  </property>
  <property fmtid="{D5CDD505-2E9C-101B-9397-08002B2CF9AE}" pid="9" name="GCG_PML_Unit">
    <vt:lpwstr>1;#Com|91be7a05-0945-a784-da6c-191e4d516dea</vt:lpwstr>
  </property>
  <property fmtid="{D5CDD505-2E9C-101B-9397-08002B2CF9AE}" pid="10" name="GCG_PML_SDG">
    <vt:lpwstr/>
  </property>
  <property fmtid="{D5CDD505-2E9C-101B-9397-08002B2CF9AE}" pid="11" name="GCG_PML_Beneficiary">
    <vt:lpwstr>11;#EFSA - European Food Safety Authority|65dce739-9741-494e-ad69-b6bf05113814</vt:lpwstr>
  </property>
  <property fmtid="{D5CDD505-2E9C-101B-9397-08002B2CF9AE}" pid="12" name="GCG_PML_TechnicalFields">
    <vt:lpwstr>10;#Communication|e78e3ec7-70bd-4cc0-abad-24308b3e17a7</vt:lpwstr>
  </property>
  <property fmtid="{D5CDD505-2E9C-101B-9397-08002B2CF9AE}" pid="13" name="GCG_PML_ServiceLine">
    <vt:lpwstr/>
  </property>
  <property fmtid="{D5CDD505-2E9C-101B-9397-08002B2CF9AE}" pid="14" name="GCG_PML_Region">
    <vt:lpwstr>3;#Western Europe|8871c1ee-64d1-46cb-811b-140ad92c009f;#4;#Europe ＆ Central Asia|fb72a473-b246-49e0-bcf4-5be0d2c6efcc;#5;#EU Member States|38612e80-6003-4ce7-af68-85c04bce5180;#6;#European Economic Area|943a8c03-5a98-407c-b0cf-a70481c69969</vt:lpwstr>
  </property>
  <property fmtid="{D5CDD505-2E9C-101B-9397-08002B2CF9AE}" pid="15" name="GCG_PML_Financier">
    <vt:lpwstr>8;#EU - European Union|b05e4926-cd10-4aa1-a755-88a1fa9d24c8</vt:lpwstr>
  </property>
</Properties>
</file>