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0287000" cy="18288000"/>
  <p:notesSz cx="6858000" cy="9144000"/>
  <p:embeddedFontLst>
    <p:embeddedFont>
      <p:font typeface="Montserrat" panose="00000500000000000000" pitchFamily="2" charset="-70"/>
      <p:regular r:id="rId14"/>
      <p:bold r:id="rId15"/>
      <p:italic r:id="rId16"/>
      <p:boldItalic r:id="rId17"/>
    </p:embeddedFont>
    <p:embeddedFont>
      <p:font typeface="Montserrat Bold" panose="00000800000000000000" charset="-70"/>
      <p:regular r:id="rId18"/>
    </p:embeddedFont>
    <p:embeddedFont>
      <p:font typeface="Montserrat Medium" panose="00000600000000000000" pitchFamily="2" charset="-70"/>
      <p:regular r:id="rId19"/>
      <p: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43AAEA-4876-4369-969D-88ACF7D9DAD0}" v="4" dt="2026-05-19T16:16:51.566"/>
    <p1510:client id="{A745DE1A-3215-F268-C145-8C4D17469199}" v="19" dt="2026-05-19T16:09:15.1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26" d="100"/>
          <a:sy n="26" d="100"/>
        </p:scale>
        <p:origin x="234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7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09574" y="15132897"/>
            <a:ext cx="10993401" cy="3298020"/>
          </a:xfrm>
          <a:custGeom>
            <a:avLst/>
            <a:gdLst/>
            <a:ahLst/>
            <a:cxnLst/>
            <a:rect l="l" t="t" r="r" b="b"/>
            <a:pathLst>
              <a:path w="10993401" h="3298020">
                <a:moveTo>
                  <a:pt x="0" y="0"/>
                </a:moveTo>
                <a:lnTo>
                  <a:pt x="10993401" y="0"/>
                </a:lnTo>
                <a:lnTo>
                  <a:pt x="10993401" y="3298020"/>
                </a:lnTo>
                <a:lnTo>
                  <a:pt x="0" y="3298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t"/>
          </a:p>
        </p:txBody>
      </p:sp>
      <p:sp>
        <p:nvSpPr>
          <p:cNvPr id="3" name="Freeform 3"/>
          <p:cNvSpPr/>
          <p:nvPr/>
        </p:nvSpPr>
        <p:spPr>
          <a:xfrm>
            <a:off x="803173" y="6591127"/>
            <a:ext cx="9483827" cy="7956474"/>
          </a:xfrm>
          <a:custGeom>
            <a:avLst/>
            <a:gdLst/>
            <a:ahLst/>
            <a:cxnLst/>
            <a:rect l="l" t="t" r="r" b="b"/>
            <a:pathLst>
              <a:path w="10993401" h="7956474">
                <a:moveTo>
                  <a:pt x="0" y="0"/>
                </a:moveTo>
                <a:lnTo>
                  <a:pt x="10993401" y="0"/>
                </a:lnTo>
                <a:lnTo>
                  <a:pt x="10993401" y="7956473"/>
                </a:lnTo>
                <a:lnTo>
                  <a:pt x="0" y="7956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1" r="-15918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4" name="Freeform 4"/>
          <p:cNvSpPr/>
          <p:nvPr/>
        </p:nvSpPr>
        <p:spPr>
          <a:xfrm flipH="1">
            <a:off x="803171" y="9727723"/>
            <a:ext cx="9483827" cy="8560278"/>
          </a:xfrm>
          <a:custGeom>
            <a:avLst/>
            <a:gdLst/>
            <a:ahLst/>
            <a:cxnLst/>
            <a:rect l="l" t="t" r="r" b="b"/>
            <a:pathLst>
              <a:path w="10993401" h="11132557">
                <a:moveTo>
                  <a:pt x="10993401" y="0"/>
                </a:moveTo>
                <a:lnTo>
                  <a:pt x="0" y="0"/>
                </a:lnTo>
                <a:lnTo>
                  <a:pt x="0" y="11132558"/>
                </a:lnTo>
                <a:lnTo>
                  <a:pt x="10993401" y="11132558"/>
                </a:lnTo>
                <a:lnTo>
                  <a:pt x="10993401" y="0"/>
                </a:lnTo>
                <a:close/>
              </a:path>
            </a:pathLst>
          </a:custGeom>
          <a:blipFill>
            <a:blip r:embed="rId4"/>
            <a:stretch>
              <a:fillRect l="-15918" t="-1" r="1" b="-30048"/>
            </a:stretch>
          </a:blipFill>
        </p:spPr>
        <p:txBody>
          <a:bodyPr/>
          <a:lstStyle/>
          <a:p>
            <a:endParaRPr lang="et" dirty="0"/>
          </a:p>
        </p:txBody>
      </p:sp>
      <p:grpSp>
        <p:nvGrpSpPr>
          <p:cNvPr id="5" name="Group 5"/>
          <p:cNvGrpSpPr/>
          <p:nvPr/>
        </p:nvGrpSpPr>
        <p:grpSpPr>
          <a:xfrm>
            <a:off x="803172" y="4376646"/>
            <a:ext cx="8680656" cy="1285137"/>
            <a:chOff x="0" y="0"/>
            <a:chExt cx="2039160" cy="338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39160" cy="338472"/>
            </a:xfrm>
            <a:custGeom>
              <a:avLst/>
              <a:gdLst/>
              <a:ahLst/>
              <a:cxnLst/>
              <a:rect l="l" t="t" r="r" b="b"/>
              <a:pathLst>
                <a:path w="2039160" h="338472">
                  <a:moveTo>
                    <a:pt x="0" y="0"/>
                  </a:moveTo>
                  <a:lnTo>
                    <a:pt x="2039160" y="0"/>
                  </a:lnTo>
                  <a:lnTo>
                    <a:pt x="2039160" y="338472"/>
                  </a:lnTo>
                  <a:lnTo>
                    <a:pt x="0" y="338472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t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039160" cy="3956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3508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418242" y="1375824"/>
            <a:ext cx="9031604" cy="60016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0">
              <a:lnSpc>
                <a:spcPts val="11736"/>
              </a:lnSpc>
            </a:pPr>
            <a:r>
              <a:rPr lang="et" sz="978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Head ülemaailmset</a:t>
            </a:r>
          </a:p>
          <a:p>
            <a:pPr algn="r" rtl="0">
              <a:lnSpc>
                <a:spcPts val="11736"/>
              </a:lnSpc>
            </a:pPr>
            <a:r>
              <a:rPr lang="et" sz="9780" b="1" i="0" u="none" baseline="0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toiduohutuse päeva!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416" r="-83416"/>
            </a:stretch>
          </a:blipFill>
        </p:spPr>
        <p:txBody>
          <a:bodyPr/>
          <a:lstStyle/>
          <a:p>
            <a:endParaRPr lang="et"/>
          </a:p>
        </p:txBody>
      </p:sp>
      <p:grpSp>
        <p:nvGrpSpPr>
          <p:cNvPr id="3" name="Group 3"/>
          <p:cNvGrpSpPr/>
          <p:nvPr/>
        </p:nvGrpSpPr>
        <p:grpSpPr>
          <a:xfrm>
            <a:off x="892481" y="14254020"/>
            <a:ext cx="8502039" cy="1591750"/>
            <a:chOff x="0" y="0"/>
            <a:chExt cx="2239220" cy="41922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39220" cy="419226"/>
            </a:xfrm>
            <a:custGeom>
              <a:avLst/>
              <a:gdLst/>
              <a:ahLst/>
              <a:cxnLst/>
              <a:rect l="l" t="t" r="r" b="b"/>
              <a:pathLst>
                <a:path w="2239220" h="419226">
                  <a:moveTo>
                    <a:pt x="0" y="0"/>
                  </a:moveTo>
                  <a:lnTo>
                    <a:pt x="2239220" y="0"/>
                  </a:lnTo>
                  <a:lnTo>
                    <a:pt x="2239220" y="419226"/>
                  </a:lnTo>
                  <a:lnTo>
                    <a:pt x="0" y="419226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t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39220" cy="457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086100" y="16115613"/>
            <a:ext cx="4114800" cy="714947"/>
          </a:xfrm>
          <a:custGeom>
            <a:avLst/>
            <a:gdLst/>
            <a:ahLst/>
            <a:cxnLst/>
            <a:rect l="l" t="t" r="r" b="b"/>
            <a:pathLst>
              <a:path w="4114800" h="714947">
                <a:moveTo>
                  <a:pt x="0" y="0"/>
                </a:moveTo>
                <a:lnTo>
                  <a:pt x="4114800" y="0"/>
                </a:lnTo>
                <a:lnTo>
                  <a:pt x="4114800" y="714946"/>
                </a:lnTo>
                <a:lnTo>
                  <a:pt x="0" y="7149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t"/>
          </a:p>
        </p:txBody>
      </p:sp>
      <p:sp>
        <p:nvSpPr>
          <p:cNvPr id="7" name="TextBox 7"/>
          <p:cNvSpPr txBox="1"/>
          <p:nvPr/>
        </p:nvSpPr>
        <p:spPr>
          <a:xfrm>
            <a:off x="1171735" y="14692152"/>
            <a:ext cx="7943531" cy="763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0">
              <a:lnSpc>
                <a:spcPts val="5864"/>
              </a:lnSpc>
            </a:pPr>
            <a:r>
              <a:rPr lang="en-US" sz="5331" b="1" i="0" u="none" baseline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Pane end </a:t>
            </a:r>
            <a:r>
              <a:rPr lang="en-US" sz="5331" b="1" i="0" u="none" baseline="0" dirty="0" err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proovile</a:t>
            </a:r>
            <a:endParaRPr lang="et" sz="5331" b="1" i="0" u="none" baseline="0" dirty="0">
              <a:solidFill>
                <a:srgbClr val="FFFFFF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17" t="-53224" r="-23147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9" name="TextBox 9"/>
          <p:cNvSpPr txBox="1"/>
          <p:nvPr/>
        </p:nvSpPr>
        <p:spPr>
          <a:xfrm>
            <a:off x="785110" y="2362323"/>
            <a:ext cx="8473190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0">
              <a:lnSpc>
                <a:spcPts val="6900"/>
              </a:lnSpc>
            </a:pP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Proovime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järele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kui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teadlik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oled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5750" b="1" dirty="0" err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toiduohutusest</a:t>
            </a:r>
            <a:r>
              <a:rPr lang="en-US" sz="5750" b="1" dirty="0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!</a:t>
            </a:r>
            <a:endParaRPr lang="et" sz="5750" b="1" i="0" u="none" baseline="0" dirty="0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algn="r" rtl="0">
              <a:lnSpc>
                <a:spcPts val="6900"/>
              </a:lnSpc>
            </a:pPr>
            <a:endParaRPr lang="et" sz="5750" b="1" dirty="0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3" name="Freeform 3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8135" r="-58451" b="-43336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4" name="TextBox 4"/>
          <p:cNvSpPr txBox="1"/>
          <p:nvPr/>
        </p:nvSpPr>
        <p:spPr>
          <a:xfrm>
            <a:off x="848198" y="3863115"/>
            <a:ext cx="8590604" cy="26545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et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Mahepuuvilju ja -köögivilju ei pea pesema</a:t>
            </a:r>
            <a:r>
              <a:rPr lang="en-US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lang="et" sz="6231" b="0" i="0" u="none" strike="noStrike" baseline="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90860" y="2353754"/>
            <a:ext cx="6505279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t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MÜÜT / FAKT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30F7A8-4113-1E8A-7D1B-D0FB11DB5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3" name="TextBox 3"/>
          <p:cNvSpPr txBox="1"/>
          <p:nvPr/>
        </p:nvSpPr>
        <p:spPr>
          <a:xfrm>
            <a:off x="1186952" y="3853590"/>
            <a:ext cx="8071348" cy="49372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3"/>
              </a:lnSpc>
              <a:spcBef>
                <a:spcPct val="0"/>
              </a:spcBef>
            </a:pPr>
            <a:r>
              <a:rPr lang="en-US" sz="503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P</a:t>
            </a:r>
            <a:r>
              <a:rPr lang="et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uu- ja köögiviljade</a:t>
            </a:r>
            <a:r>
              <a:rPr lang="et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sealhulgas mahetoodete, p</a:t>
            </a:r>
            <a:r>
              <a:rPr lang="en-US" sz="5030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esemine</a:t>
            </a:r>
            <a:r>
              <a:rPr lang="en-US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p</a:t>
            </a:r>
            <a:r>
              <a:rPr lang="et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uhta veega </a:t>
            </a:r>
            <a:r>
              <a:rPr lang="et" sz="5030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aitab eemaldada </a:t>
            </a:r>
            <a:r>
              <a:rPr lang="en-US" sz="5030" b="0" i="0" u="none" baseline="0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mustust</a:t>
            </a:r>
            <a:r>
              <a:rPr lang="et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ja vähenda</a:t>
            </a:r>
            <a:r>
              <a:rPr lang="en-US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da</a:t>
            </a:r>
            <a:r>
              <a:rPr lang="et" sz="5030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kahjulike mikroobide ohtu.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678411" y="2043649"/>
            <a:ext cx="3342693" cy="1182857"/>
            <a:chOff x="0" y="-38100"/>
            <a:chExt cx="880380" cy="311534"/>
          </a:xfrm>
        </p:grpSpPr>
        <p:sp>
          <p:nvSpPr>
            <p:cNvPr id="5" name="Freeform 5"/>
            <p:cNvSpPr/>
            <p:nvPr/>
          </p:nvSpPr>
          <p:spPr>
            <a:xfrm>
              <a:off x="67580" y="18431"/>
              <a:ext cx="812800" cy="255003"/>
            </a:xfrm>
            <a:custGeom>
              <a:avLst/>
              <a:gdLst/>
              <a:ahLst/>
              <a:cxnLst/>
              <a:rect l="l" t="t" r="r" b="b"/>
              <a:pathLst>
                <a:path w="812800" h="255003">
                  <a:moveTo>
                    <a:pt x="0" y="0"/>
                  </a:moveTo>
                  <a:lnTo>
                    <a:pt x="812800" y="0"/>
                  </a:lnTo>
                  <a:lnTo>
                    <a:pt x="812800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6808883" flipH="1">
            <a:off x="78772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t"/>
          </a:p>
        </p:txBody>
      </p:sp>
      <p:sp>
        <p:nvSpPr>
          <p:cNvPr id="8" name="Freeform 8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8135" r="-58451" b="-43336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t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MÜÜT / FAKT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511F7879-9EBB-7C98-68EE-C406EF50946E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3" name="TextBox 3"/>
          <p:cNvSpPr txBox="1"/>
          <p:nvPr/>
        </p:nvSpPr>
        <p:spPr>
          <a:xfrm>
            <a:off x="1132662" y="3781527"/>
            <a:ext cx="8021676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 rtl="0">
              <a:lnSpc>
                <a:spcPts val="6854"/>
              </a:lnSpc>
              <a:spcBef>
                <a:spcPct val="0"/>
              </a:spcBef>
            </a:pPr>
            <a:r>
              <a:rPr lang="et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Külmutatud toitu</a:t>
            </a:r>
            <a:r>
              <a:rPr lang="en-US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on </a:t>
            </a:r>
            <a:r>
              <a:rPr lang="en-US" sz="6231" b="0" i="0" u="none" strike="noStrik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kõige</a:t>
            </a:r>
            <a:r>
              <a:rPr lang="en-US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6231" b="0" i="0" u="none" strike="noStrik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parem</a:t>
            </a:r>
            <a:r>
              <a:rPr lang="et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sulatada toatemperatuuril</a:t>
            </a:r>
            <a:r>
              <a:rPr lang="en-US" sz="6231" b="0" i="0" u="none" strike="noStrik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lang="et" sz="6231" b="0" i="0" u="none" strike="noStrike" baseline="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0" y="8742044"/>
            <a:ext cx="10286999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8" r="-39079" b="-34780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t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MÜÜT / FAKT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C50624-2A6A-6572-D27F-F59CF12BB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2671" y="7832842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2">
            <a:extLst>
              <a:ext uri="{FF2B5EF4-FFF2-40B4-BE49-F238E27FC236}">
                <a16:creationId xmlns:a16="http://schemas.microsoft.com/office/drawing/2014/main" id="{81A249B8-089E-EF92-EC07-CD3812F1B28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A3BCB131-F1AC-FB41-3D25-F7099D22EBDF}"/>
              </a:ext>
            </a:extLst>
          </p:cNvPr>
          <p:cNvSpPr/>
          <p:nvPr/>
        </p:nvSpPr>
        <p:spPr>
          <a:xfrm>
            <a:off x="1935004" y="2258290"/>
            <a:ext cx="3086100" cy="968216"/>
          </a:xfrm>
          <a:custGeom>
            <a:avLst/>
            <a:gdLst/>
            <a:ahLst/>
            <a:cxnLst/>
            <a:rect l="l" t="t" r="r" b="b"/>
            <a:pathLst>
              <a:path w="812800" h="255003">
                <a:moveTo>
                  <a:pt x="0" y="0"/>
                </a:moveTo>
                <a:lnTo>
                  <a:pt x="812800" y="0"/>
                </a:lnTo>
                <a:lnTo>
                  <a:pt x="812800" y="255003"/>
                </a:lnTo>
                <a:lnTo>
                  <a:pt x="0" y="255003"/>
                </a:lnTo>
                <a:close/>
              </a:path>
            </a:pathLst>
          </a:custGeom>
          <a:solidFill>
            <a:srgbClr val="FF9F00"/>
          </a:solidFill>
        </p:spPr>
        <p:txBody>
          <a:bodyPr/>
          <a:lstStyle/>
          <a:p>
            <a:endParaRPr lang="et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075B29F-6965-18BD-154F-8080FE53225F}"/>
              </a:ext>
            </a:extLst>
          </p:cNvPr>
          <p:cNvSpPr txBox="1"/>
          <p:nvPr/>
        </p:nvSpPr>
        <p:spPr>
          <a:xfrm>
            <a:off x="1678411" y="2043649"/>
            <a:ext cx="3086100" cy="111287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 rtl="0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1455196" y="3853590"/>
            <a:ext cx="7376608" cy="42319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et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Toi</a:t>
            </a:r>
            <a:r>
              <a:rPr lang="en-US" sz="5031" b="0" i="0" u="none" baseline="0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tu</a:t>
            </a:r>
            <a:r>
              <a:rPr lang="en-US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o</a:t>
            </a:r>
            <a:r>
              <a:rPr lang="en-US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n </a:t>
            </a:r>
            <a:r>
              <a:rPr lang="en-US" sz="5031" b="0" i="0" u="none" baseline="0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parem</a:t>
            </a:r>
            <a:r>
              <a:rPr lang="et" sz="5031" b="0" i="0" u="none" baseline="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 sulat</a:t>
            </a:r>
            <a:r>
              <a:rPr lang="en-US" sz="5031" b="0" i="0" u="none" baseline="0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ada</a:t>
            </a:r>
            <a:r>
              <a:rPr lang="et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külmikus või külmas vees</a:t>
            </a:r>
            <a:r>
              <a:rPr lang="en-US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</a:t>
            </a:r>
            <a:r>
              <a:rPr lang="et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sest</a:t>
            </a:r>
            <a:r>
              <a:rPr lang="en-US" sz="5031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 see </a:t>
            </a:r>
            <a:r>
              <a:rPr lang="en-US" sz="5031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aitab</a:t>
            </a:r>
            <a:r>
              <a:rPr lang="en-US" sz="5031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aeglustada</a:t>
            </a:r>
            <a:r>
              <a:rPr lang="et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mikroorganismide </a:t>
            </a:r>
            <a:r>
              <a:rPr lang="en-US" sz="5031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paljunemist</a:t>
            </a:r>
            <a:r>
              <a:rPr lang="et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lang="en-US" sz="5031" b="0" i="0" u="none" baseline="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0" y="8880346"/>
            <a:ext cx="10287000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7" r="-39080" b="-34780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9" name="Freeform 9"/>
          <p:cNvSpPr/>
          <p:nvPr/>
        </p:nvSpPr>
        <p:spPr>
          <a:xfrm rot="-6808883" flipH="1">
            <a:off x="88297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t"/>
          </a:p>
        </p:txBody>
      </p:sp>
      <p:sp>
        <p:nvSpPr>
          <p:cNvPr id="7" name="TextBox 7"/>
          <p:cNvSpPr txBox="1"/>
          <p:nvPr/>
        </p:nvSpPr>
        <p:spPr>
          <a:xfrm>
            <a:off x="1890000" y="2354400"/>
            <a:ext cx="6505200" cy="10289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t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MÜÜT / FAKT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2C64BD84-AE28-7142-8CDF-3A4DAD967EB8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3" name="Freeform 3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4" name="TextBox 4"/>
          <p:cNvSpPr txBox="1"/>
          <p:nvPr/>
        </p:nvSpPr>
        <p:spPr>
          <a:xfrm>
            <a:off x="972899" y="3898751"/>
            <a:ext cx="8341202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6854"/>
              </a:lnSpc>
              <a:spcBef>
                <a:spcPct val="0"/>
              </a:spcBef>
            </a:pPr>
            <a:r>
              <a:rPr lang="en-US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Ka </a:t>
            </a:r>
            <a:r>
              <a:rPr lang="en-US" sz="62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kolm</a:t>
            </a:r>
            <a:r>
              <a:rPr lang="en-US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62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päeva</a:t>
            </a:r>
            <a:r>
              <a:rPr lang="en-US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62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tagasi</a:t>
            </a:r>
            <a:r>
              <a:rPr lang="en-US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62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söödud</a:t>
            </a:r>
            <a:r>
              <a:rPr lang="en-US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62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toidust</a:t>
            </a:r>
            <a:r>
              <a:rPr lang="en-US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62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võib</a:t>
            </a:r>
            <a:r>
              <a:rPr lang="en-US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62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haigeks</a:t>
            </a:r>
            <a:r>
              <a:rPr lang="en-US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62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jääda</a:t>
            </a:r>
            <a:r>
              <a:rPr lang="en-US" sz="62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t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MÜÜT / FAKT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AF7FA-EE6B-6919-45C4-36627E0D8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1157" y="7832842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">
            <a:extLst>
              <a:ext uri="{FF2B5EF4-FFF2-40B4-BE49-F238E27FC236}">
                <a16:creationId xmlns:a16="http://schemas.microsoft.com/office/drawing/2014/main" id="{F3D38ADF-2325-BFA2-F3BC-C230609C520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3" name="TextBox 3"/>
          <p:cNvSpPr txBox="1"/>
          <p:nvPr/>
        </p:nvSpPr>
        <p:spPr>
          <a:xfrm>
            <a:off x="1353529" y="3853590"/>
            <a:ext cx="7579943" cy="49412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et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Mõn</a:t>
            </a:r>
            <a:r>
              <a:rPr lang="en-US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 </a:t>
            </a:r>
            <a:r>
              <a:rPr lang="en-US" sz="50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ohtlik</a:t>
            </a:r>
            <a:r>
              <a:rPr lang="en-US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mikroorganism</a:t>
            </a:r>
            <a:r>
              <a:rPr lang="en-US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võib</a:t>
            </a:r>
            <a:r>
              <a:rPr lang="en-US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haigestumise</a:t>
            </a:r>
            <a:r>
              <a:rPr lang="et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esile</a:t>
            </a:r>
            <a:r>
              <a:rPr lang="en-US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b="0" i="0" u="none" baseline="0" dirty="0" err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kutsuda</a:t>
            </a:r>
            <a:r>
              <a:rPr lang="en-US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9F00"/>
                </a:solidFill>
                <a:latin typeface="Montserrat"/>
                <a:sym typeface="Montserrat"/>
              </a:rPr>
              <a:t>alles</a:t>
            </a:r>
            <a:r>
              <a:rPr lang="en-US" sz="5031" dirty="0">
                <a:solidFill>
                  <a:srgbClr val="FF9F00"/>
                </a:solidFill>
                <a:latin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9F00"/>
                </a:solidFill>
                <a:latin typeface="Montserrat"/>
                <a:sym typeface="Montserrat"/>
              </a:rPr>
              <a:t>mitme</a:t>
            </a:r>
            <a:r>
              <a:rPr lang="en-US" sz="5031" dirty="0">
                <a:solidFill>
                  <a:srgbClr val="FF9F00"/>
                </a:solidFill>
                <a:latin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9F00"/>
                </a:solidFill>
                <a:latin typeface="Montserrat"/>
                <a:sym typeface="Montserrat"/>
              </a:rPr>
              <a:t>tunni</a:t>
            </a:r>
            <a:r>
              <a:rPr lang="en-US" sz="5031" dirty="0">
                <a:solidFill>
                  <a:srgbClr val="FF9F00"/>
                </a:solidFill>
                <a:latin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9F00"/>
                </a:solidFill>
                <a:latin typeface="Montserrat"/>
                <a:sym typeface="Montserrat"/>
              </a:rPr>
              <a:t>või</a:t>
            </a:r>
            <a:r>
              <a:rPr lang="en-US" sz="5031" dirty="0">
                <a:solidFill>
                  <a:srgbClr val="FF9F00"/>
                </a:solidFill>
                <a:latin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9F00"/>
                </a:solidFill>
                <a:latin typeface="Montserrat"/>
                <a:sym typeface="Montserrat"/>
              </a:rPr>
              <a:t>isegi</a:t>
            </a:r>
            <a:r>
              <a:rPr lang="en-US" sz="5031" dirty="0">
                <a:solidFill>
                  <a:srgbClr val="FF9F00"/>
                </a:solidFill>
                <a:latin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9F00"/>
                </a:solidFill>
                <a:latin typeface="Montserrat"/>
                <a:sym typeface="Montserrat"/>
              </a:rPr>
              <a:t>päeva</a:t>
            </a:r>
            <a:r>
              <a:rPr lang="en-US" sz="5031" dirty="0">
                <a:solidFill>
                  <a:srgbClr val="FF9F00"/>
                </a:solidFill>
                <a:latin typeface="Montserrat"/>
                <a:sym typeface="Montserrat"/>
              </a:rPr>
              <a:t> </a:t>
            </a:r>
            <a:r>
              <a:rPr lang="en-US" sz="5031" dirty="0" err="1">
                <a:solidFill>
                  <a:srgbClr val="FF9F00"/>
                </a:solidFill>
                <a:latin typeface="Montserrat"/>
                <a:sym typeface="Montserrat"/>
              </a:rPr>
              <a:t>pärast</a:t>
            </a:r>
            <a:r>
              <a:rPr lang="et" sz="5031" b="0" i="0" u="none" baseline="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lang="en-US" sz="5031" b="0" i="0" u="none" baseline="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 rtl="0">
              <a:lnSpc>
                <a:spcPts val="5534"/>
              </a:lnSpc>
              <a:spcBef>
                <a:spcPct val="0"/>
              </a:spcBef>
            </a:pPr>
            <a:r>
              <a:rPr lang="en-US" sz="5400" b="1" i="0" dirty="0">
                <a:solidFill>
                  <a:srgbClr val="111827"/>
                </a:solidFill>
                <a:effectLst/>
                <a:latin typeface="Inter"/>
              </a:rPr>
              <a:t>.</a:t>
            </a:r>
            <a:endParaRPr lang="et" sz="5031" b="0" i="0" u="none" baseline="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" name="Freeform 4"/>
          <p:cNvSpPr/>
          <p:nvPr/>
        </p:nvSpPr>
        <p:spPr>
          <a:xfrm rot="-10800000">
            <a:off x="-33981" y="9121842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et" dirty="0"/>
          </a:p>
        </p:txBody>
      </p:sp>
      <p:grpSp>
        <p:nvGrpSpPr>
          <p:cNvPr id="5" name="Group 5"/>
          <p:cNvGrpSpPr/>
          <p:nvPr/>
        </p:nvGrpSpPr>
        <p:grpSpPr>
          <a:xfrm>
            <a:off x="5636036" y="2354400"/>
            <a:ext cx="2759164" cy="968216"/>
            <a:chOff x="0" y="0"/>
            <a:chExt cx="726693" cy="25500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26693" cy="255003"/>
            </a:xfrm>
            <a:custGeom>
              <a:avLst/>
              <a:gdLst/>
              <a:ahLst/>
              <a:cxnLst/>
              <a:rect l="l" t="t" r="r" b="b"/>
              <a:pathLst>
                <a:path w="726693" h="255003">
                  <a:moveTo>
                    <a:pt x="0" y="0"/>
                  </a:moveTo>
                  <a:lnTo>
                    <a:pt x="726693" y="0"/>
                  </a:lnTo>
                  <a:lnTo>
                    <a:pt x="726693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t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726693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0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247854" flipH="1" flipV="1">
            <a:off x="7766929" y="3115987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925565"/>
                </a:moveTo>
                <a:lnTo>
                  <a:pt x="0" y="925565"/>
                </a:lnTo>
                <a:lnTo>
                  <a:pt x="0" y="0"/>
                </a:lnTo>
                <a:lnTo>
                  <a:pt x="1533028" y="0"/>
                </a:lnTo>
                <a:lnTo>
                  <a:pt x="1533028" y="925565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t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7939"/>
              </a:lnSpc>
              <a:spcBef>
                <a:spcPct val="0"/>
              </a:spcBef>
            </a:pPr>
            <a:r>
              <a:rPr lang="et" sz="7217" b="1" i="0" u="none" baseline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MÜÜT / FAKT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333" r="-83333"/>
            </a:stretch>
          </a:blipFill>
        </p:spPr>
        <p:txBody>
          <a:bodyPr/>
          <a:lstStyle/>
          <a:p>
            <a:endParaRPr lang="et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2207240" h="18288000">
                <a:moveTo>
                  <a:pt x="0" y="0"/>
                </a:moveTo>
                <a:lnTo>
                  <a:pt x="12207240" y="0"/>
                </a:lnTo>
                <a:lnTo>
                  <a:pt x="1220724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3333" r="-83333"/>
            </a:stretch>
          </a:blipFill>
        </p:spPr>
        <p:txBody>
          <a:bodyPr/>
          <a:lstStyle/>
          <a:p>
            <a:endParaRPr lang="et" dirty="0"/>
          </a:p>
        </p:txBody>
      </p:sp>
      <p:sp>
        <p:nvSpPr>
          <p:cNvPr id="4" name="Freeform 4"/>
          <p:cNvSpPr/>
          <p:nvPr/>
        </p:nvSpPr>
        <p:spPr>
          <a:xfrm>
            <a:off x="1321931" y="5322431"/>
            <a:ext cx="7643138" cy="7643138"/>
          </a:xfrm>
          <a:custGeom>
            <a:avLst/>
            <a:gdLst/>
            <a:ahLst/>
            <a:cxnLst/>
            <a:rect l="l" t="t" r="r" b="b"/>
            <a:pathLst>
              <a:path w="7643138" h="7643138">
                <a:moveTo>
                  <a:pt x="0" y="0"/>
                </a:moveTo>
                <a:lnTo>
                  <a:pt x="7643138" y="0"/>
                </a:lnTo>
                <a:lnTo>
                  <a:pt x="7643138" y="7643138"/>
                </a:lnTo>
                <a:lnTo>
                  <a:pt x="0" y="76431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t"/>
          </a:p>
        </p:txBody>
      </p:sp>
      <p:sp>
        <p:nvSpPr>
          <p:cNvPr id="5" name="Freeform 5"/>
          <p:cNvSpPr/>
          <p:nvPr/>
        </p:nvSpPr>
        <p:spPr>
          <a:xfrm>
            <a:off x="3096870" y="10042523"/>
            <a:ext cx="4093259" cy="1079597"/>
          </a:xfrm>
          <a:custGeom>
            <a:avLst/>
            <a:gdLst/>
            <a:ahLst/>
            <a:cxnLst/>
            <a:rect l="l" t="t" r="r" b="b"/>
            <a:pathLst>
              <a:path w="4093259" h="1079597">
                <a:moveTo>
                  <a:pt x="0" y="0"/>
                </a:moveTo>
                <a:lnTo>
                  <a:pt x="4093260" y="0"/>
                </a:lnTo>
                <a:lnTo>
                  <a:pt x="4093260" y="1079598"/>
                </a:lnTo>
                <a:lnTo>
                  <a:pt x="0" y="10795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t"/>
          </a:p>
        </p:txBody>
      </p:sp>
      <p:sp>
        <p:nvSpPr>
          <p:cNvPr id="6" name="TextBox 6"/>
          <p:cNvSpPr txBox="1"/>
          <p:nvPr/>
        </p:nvSpPr>
        <p:spPr>
          <a:xfrm>
            <a:off x="1870046" y="7740521"/>
            <a:ext cx="6546908" cy="2000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0">
              <a:lnSpc>
                <a:spcPts val="5213"/>
              </a:lnSpc>
            </a:pPr>
            <a:r>
              <a:rPr lang="et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Lisateave </a:t>
            </a:r>
            <a:r>
              <a:rPr lang="en-US" sz="5213" b="0" i="0" u="none" baseline="0" dirty="0" err="1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toiduohutusest</a:t>
            </a:r>
            <a:r>
              <a:rPr lang="et" sz="5213" b="0" i="0" u="none" baseline="0" dirty="0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t" sz="5213" b="1" i="0" u="none" baseline="0" dirty="0">
                <a:solidFill>
                  <a:srgbClr val="004D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#Safe2EatEU!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Props1.xml><?xml version="1.0" encoding="utf-8"?>
<ds:datastoreItem xmlns:ds="http://schemas.openxmlformats.org/officeDocument/2006/customXml" ds:itemID="{C9147F21-5E9C-4B49-B165-6CFC7D5617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1D13ED2-BAC0-49EE-91B7-6C01EB016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AB91971-1BD0-48CB-8BF6-9DDAFAA97D34}">
  <ds:schemaRefs>
    <ds:schemaRef ds:uri="http://schemas.openxmlformats.org/package/2006/metadata/core-properties"/>
    <ds:schemaRef ds:uri="0528b274-48f2-4258-ae4e-d4f6dfd934b7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dcmitype/"/>
    <ds:schemaRef ds:uri="34b48345-9ac7-4050-93a6-4b531ea34ae8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125</Words>
  <Application>Microsoft Office PowerPoint</Application>
  <PresentationFormat>Custom</PresentationFormat>
  <Paragraphs>18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Inter</vt:lpstr>
      <vt:lpstr>Montserrat</vt:lpstr>
      <vt:lpstr>Calibri</vt:lpstr>
      <vt:lpstr>Montserrat Bold</vt:lpstr>
      <vt:lpstr>Montserrat Medium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WFSD 2026_S2E stories_myths/new</dc:title>
  <dc:creator>Kärt</dc:creator>
  <cp:lastModifiedBy>Kärt Kallaste</cp:lastModifiedBy>
  <cp:revision>2</cp:revision>
  <dcterms:created xsi:type="dcterms:W3CDTF">2006-08-16T00:00:00Z</dcterms:created>
  <dcterms:modified xsi:type="dcterms:W3CDTF">2026-06-02T10:19:34Z</dcterms:modified>
  <dc:identifier>DAHICe31rAw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</Properties>
</file>