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287000" cy="18288000"/>
  <p:notesSz cx="6858000" cy="9144000"/>
  <p:embeddedFontLs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Montserrat Bold" panose="00000800000000000000" pitchFamily="2" charset="0"/>
      <p:regular r:id="rId19"/>
      <p:bold r:id="rId20"/>
    </p:embeddedFont>
    <p:embeddedFont>
      <p:font typeface="Montserrat Medium" panose="00000600000000000000" pitchFamily="2" charset="0"/>
      <p:regular r:id="rId21"/>
      <p: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NIS ANTONIOU" initials="AA" lastIdx="1" clrIdx="0">
    <p:extLst>
      <p:ext uri="{19B8F6BF-5375-455C-9EA6-DF929625EA0E}">
        <p15:presenceInfo xmlns:p15="http://schemas.microsoft.com/office/powerpoint/2012/main" userId="60ae85888739297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351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modSld">
      <pc:chgData name="Barabucci, Claudia" userId="5972fce7-4b5c-405c-9f83-b43540fc848d" providerId="ADAL" clId="{59C703F8-0332-4C4B-9A3D-B60EF4A886B5}" dt="2026-06-03T17:28:58.140" v="5" actId="14100"/>
      <pc:docMkLst>
        <pc:docMk/>
      </pc:docMkLst>
      <pc:sldChg chg="modSp mod">
        <pc:chgData name="Barabucci, Claudia" userId="5972fce7-4b5c-405c-9f83-b43540fc848d" providerId="ADAL" clId="{59C703F8-0332-4C4B-9A3D-B60EF4A886B5}" dt="2026-06-03T17:28:36.144" v="0" actId="1076"/>
        <pc:sldMkLst>
          <pc:docMk/>
          <pc:sldMk cId="0" sldId="258"/>
        </pc:sldMkLst>
        <pc:spChg chg="mod">
          <ac:chgData name="Barabucci, Claudia" userId="5972fce7-4b5c-405c-9f83-b43540fc848d" providerId="ADAL" clId="{59C703F8-0332-4C4B-9A3D-B60EF4A886B5}" dt="2026-06-03T17:28:36.144" v="0" actId="1076"/>
          <ac:spMkLst>
            <pc:docMk/>
            <pc:sldMk cId="0" sldId="258"/>
            <ac:spMk id="7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6-03T17:28:44.044" v="2" actId="14100"/>
        <pc:sldMkLst>
          <pc:docMk/>
          <pc:sldMk cId="0" sldId="260"/>
        </pc:sldMkLst>
        <pc:grpChg chg="mod">
          <ac:chgData name="Barabucci, Claudia" userId="5972fce7-4b5c-405c-9f83-b43540fc848d" providerId="ADAL" clId="{59C703F8-0332-4C4B-9A3D-B60EF4A886B5}" dt="2026-06-03T17:28:44.044" v="2" actId="14100"/>
          <ac:grpSpMkLst>
            <pc:docMk/>
            <pc:sldMk cId="0" sldId="260"/>
            <ac:grpSpMk id="4" creationId="{00000000-0000-0000-0000-000000000000}"/>
          </ac:grpSpMkLst>
        </pc:grpChg>
      </pc:sldChg>
      <pc:sldChg chg="modSp mod">
        <pc:chgData name="Barabucci, Claudia" userId="5972fce7-4b5c-405c-9f83-b43540fc848d" providerId="ADAL" clId="{59C703F8-0332-4C4B-9A3D-B60EF4A886B5}" dt="2026-06-03T17:28:49.379" v="3" actId="1076"/>
        <pc:sldMkLst>
          <pc:docMk/>
          <pc:sldMk cId="0" sldId="262"/>
        </pc:sldMkLst>
        <pc:spChg chg="mod">
          <ac:chgData name="Barabucci, Claudia" userId="5972fce7-4b5c-405c-9f83-b43540fc848d" providerId="ADAL" clId="{59C703F8-0332-4C4B-9A3D-B60EF4A886B5}" dt="2026-06-03T17:28:49.379" v="3" actId="1076"/>
          <ac:spMkLst>
            <pc:docMk/>
            <pc:sldMk cId="0" sldId="262"/>
            <ac:spMk id="14" creationId="{A3BCB131-F1AC-FB41-3D25-F7099D22EBDF}"/>
          </ac:spMkLst>
        </pc:spChg>
      </pc:sldChg>
      <pc:sldChg chg="modSp mod">
        <pc:chgData name="Barabucci, Claudia" userId="5972fce7-4b5c-405c-9f83-b43540fc848d" providerId="ADAL" clId="{59C703F8-0332-4C4B-9A3D-B60EF4A886B5}" dt="2026-06-03T17:28:58.140" v="5" actId="14100"/>
        <pc:sldMkLst>
          <pc:docMk/>
          <pc:sldMk cId="0" sldId="264"/>
        </pc:sldMkLst>
        <pc:grpChg chg="mod">
          <ac:chgData name="Barabucci, Claudia" userId="5972fce7-4b5c-405c-9f83-b43540fc848d" providerId="ADAL" clId="{59C703F8-0332-4C4B-9A3D-B60EF4A886B5}" dt="2026-06-03T17:28:58.140" v="5" actId="14100"/>
          <ac:grpSpMkLst>
            <pc:docMk/>
            <pc:sldMk cId="0" sldId="264"/>
            <ac:grpSpMk id="5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4" name="Freeform 4"/>
          <p:cNvSpPr/>
          <p:nvPr/>
        </p:nvSpPr>
        <p:spPr>
          <a:xfrm flipH="1">
            <a:off x="803171" y="9727723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el" dirty="0"/>
          </a:p>
        </p:txBody>
      </p:sp>
      <p:grpSp>
        <p:nvGrpSpPr>
          <p:cNvPr id="5" name="Group 5"/>
          <p:cNvGrpSpPr/>
          <p:nvPr/>
        </p:nvGrpSpPr>
        <p:grpSpPr>
          <a:xfrm>
            <a:off x="1741392" y="4159654"/>
            <a:ext cx="7742435" cy="2609370"/>
            <a:chOff x="0" y="-57150"/>
            <a:chExt cx="2039160" cy="687241"/>
          </a:xfrm>
        </p:grpSpPr>
        <p:sp>
          <p:nvSpPr>
            <p:cNvPr id="6" name="Freeform 6"/>
            <p:cNvSpPr/>
            <p:nvPr/>
          </p:nvSpPr>
          <p:spPr>
            <a:xfrm>
              <a:off x="0" y="291619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641622" y="845601"/>
            <a:ext cx="8345804" cy="44575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11736"/>
              </a:lnSpc>
            </a:pPr>
            <a:r>
              <a:rPr lang="el" sz="978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Σήμερα είναι η Παγκόσμια</a:t>
            </a:r>
          </a:p>
          <a:p>
            <a:pPr algn="r" rtl="0">
              <a:lnSpc>
                <a:spcPts val="11736"/>
              </a:lnSpc>
            </a:pPr>
            <a:r>
              <a:rPr lang="el" sz="978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Ημέρα Ασφάλειας Τροφίμων!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333" r="-83333"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4" name="Freeform 4"/>
          <p:cNvSpPr/>
          <p:nvPr/>
        </p:nvSpPr>
        <p:spPr>
          <a:xfrm>
            <a:off x="1321931" y="5322431"/>
            <a:ext cx="7643138" cy="7643138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5" name="Freeform 5"/>
          <p:cNvSpPr/>
          <p:nvPr/>
        </p:nvSpPr>
        <p:spPr>
          <a:xfrm>
            <a:off x="3096870" y="10042523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6" name="TextBox 6"/>
          <p:cNvSpPr txBox="1"/>
          <p:nvPr/>
        </p:nvSpPr>
        <p:spPr>
          <a:xfrm>
            <a:off x="1870045" y="7199412"/>
            <a:ext cx="6546908" cy="1999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213"/>
              </a:lnSpc>
            </a:pPr>
            <a:r>
              <a:rPr lang="el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Μάθετε περισσότερα για τις τροφιμογενείς νόσους με το </a:t>
            </a:r>
            <a:r>
              <a:rPr lang="el" sz="5213" b="1" i="0" u="none" baseline="0" dirty="0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#Safe2EatEU!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491" y="1981200"/>
            <a:ext cx="10287000" cy="163068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6895" t="935" r="-340051" b="-102027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117" t="-53224" r="-23147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4" name="TextBox 4"/>
          <p:cNvSpPr txBox="1"/>
          <p:nvPr/>
        </p:nvSpPr>
        <p:spPr>
          <a:xfrm>
            <a:off x="737124" y="2920846"/>
            <a:ext cx="8377335" cy="3483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2"/>
              </a:lnSpc>
            </a:pPr>
            <a:r>
              <a:rPr lang="el" sz="5751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Το φετινό θέμα είναι </a:t>
            </a:r>
            <a:r>
              <a:rPr lang="el" sz="5751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«Από την επιβάρυνση στις λύσεις – ασφαλή τρόφιμα παντού.»</a:t>
            </a:r>
            <a:r>
              <a:rPr lang="el" sz="5751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el"/>
          </a:p>
        </p:txBody>
      </p:sp>
      <p:grpSp>
        <p:nvGrpSpPr>
          <p:cNvPr id="3" name="Group 3"/>
          <p:cNvGrpSpPr/>
          <p:nvPr/>
        </p:nvGrpSpPr>
        <p:grpSpPr>
          <a:xfrm>
            <a:off x="892481" y="14254020"/>
            <a:ext cx="8502039" cy="159175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115613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7" name="TextBox 7"/>
          <p:cNvSpPr txBox="1"/>
          <p:nvPr/>
        </p:nvSpPr>
        <p:spPr>
          <a:xfrm>
            <a:off x="1049939" y="14318868"/>
            <a:ext cx="7943531" cy="763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0">
              <a:lnSpc>
                <a:spcPts val="5864"/>
              </a:lnSpc>
            </a:pPr>
            <a:r>
              <a:rPr lang="el" sz="533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Ας μάθουμε μερικές πληροφορίες!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9" name="TextBox 9"/>
          <p:cNvSpPr txBox="1"/>
          <p:nvPr/>
        </p:nvSpPr>
        <p:spPr>
          <a:xfrm>
            <a:off x="785110" y="2362323"/>
            <a:ext cx="8473190" cy="5266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0"/>
              </a:lnSpc>
            </a:pPr>
            <a:r>
              <a:rPr lang="el" sz="5750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Επισημαίνεται πώς </a:t>
            </a:r>
            <a:r>
              <a:rPr lang="el" sz="5750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οι τροφιμογενείς νόσοι</a:t>
            </a:r>
            <a:r>
              <a:rPr lang="el" sz="5750" b="1" i="0" u="none" baseline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επηρεάζουν την υγεία, τα μέσα διαβίωσης, την εκπαίδευση και τις οικονομίες. </a:t>
            </a:r>
          </a:p>
          <a:p>
            <a:pPr algn="r" rtl="0">
              <a:lnSpc>
                <a:spcPts val="6900"/>
              </a:lnSpc>
            </a:pPr>
            <a:endParaRPr lang="el" sz="5750" b="1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4" name="TextBox 4"/>
          <p:cNvSpPr txBox="1"/>
          <p:nvPr/>
        </p:nvSpPr>
        <p:spPr>
          <a:xfrm>
            <a:off x="848198" y="3863115"/>
            <a:ext cx="8590604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el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Τα βιολογικά φρούτα και λαχανικά δεν χρειάζεται να πλένονται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60" y="1597905"/>
            <a:ext cx="6505279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30F7A8-4113-1E8A-7D1B-D0FB11DB5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3" name="TextBox 3"/>
          <p:cNvSpPr txBox="1"/>
          <p:nvPr/>
        </p:nvSpPr>
        <p:spPr>
          <a:xfrm>
            <a:off x="1106926" y="4233041"/>
            <a:ext cx="8071348" cy="48981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3"/>
              </a:lnSpc>
              <a:spcBef>
                <a:spcPct val="0"/>
              </a:spcBef>
            </a:pPr>
            <a:r>
              <a:rPr lang="el" sz="440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Το πλύσιμο όλων των προϊόντων</a:t>
            </a:r>
            <a:r>
              <a:rPr lang="el" sz="440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συμπεριλαμβανομένων των βιολογικών, με καθαρό νερό </a:t>
            </a:r>
            <a:r>
              <a:rPr lang="el" sz="440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βοηθά στην απομάκρυνση των ρύπων</a:t>
            </a:r>
            <a:r>
              <a:rPr lang="el" sz="440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και μειώνει τον κίνδυνο επιβλαβών μικροβίων.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2956313" y="2040654"/>
            <a:ext cx="3634987" cy="1182857"/>
            <a:chOff x="0" y="-38100"/>
            <a:chExt cx="880380" cy="311534"/>
          </a:xfrm>
        </p:grpSpPr>
        <p:sp>
          <p:nvSpPr>
            <p:cNvPr id="5" name="Freeform 5"/>
            <p:cNvSpPr/>
            <p:nvPr/>
          </p:nvSpPr>
          <p:spPr>
            <a:xfrm>
              <a:off x="67580" y="18431"/>
              <a:ext cx="812800" cy="255003"/>
            </a:xfrm>
            <a:custGeom>
              <a:avLst/>
              <a:gdLst/>
              <a:ahLst/>
              <a:cxnLst/>
              <a:rect l="l" t="t" r="r" b="b"/>
              <a:pathLst>
                <a:path w="812800" h="255003">
                  <a:moveTo>
                    <a:pt x="0" y="0"/>
                  </a:moveTo>
                  <a:lnTo>
                    <a:pt x="812800" y="0"/>
                  </a:lnTo>
                  <a:lnTo>
                    <a:pt x="812800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6808883" flipH="1">
            <a:off x="655304" y="3104349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511F7879-9EBB-7C98-68EE-C406EF50946E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3" name="TextBox 3"/>
          <p:cNvSpPr txBox="1"/>
          <p:nvPr/>
        </p:nvSpPr>
        <p:spPr>
          <a:xfrm>
            <a:off x="1132661" y="3888198"/>
            <a:ext cx="8021676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el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Μπορείτε να αποψύξετε κατεψυγμένα τρόφιμα σε θερμοκρασία δωματίου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8742044"/>
            <a:ext cx="10286999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8" r="-39079" b="-34780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5" name="TextBox 5"/>
          <p:cNvSpPr txBox="1"/>
          <p:nvPr/>
        </p:nvSpPr>
        <p:spPr>
          <a:xfrm>
            <a:off x="1971514" y="1229131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C50624-2A6A-6572-D27F-F59CF12BB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671" y="8742044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81A249B8-089E-EF92-EC07-CD3812F1B28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A3BCB131-F1AC-FB41-3D25-F7099D22EBDF}"/>
              </a:ext>
            </a:extLst>
          </p:cNvPr>
          <p:cNvSpPr/>
          <p:nvPr/>
        </p:nvSpPr>
        <p:spPr>
          <a:xfrm>
            <a:off x="3305220" y="2354400"/>
            <a:ext cx="3086100" cy="968216"/>
          </a:xfrm>
          <a:custGeom>
            <a:avLst/>
            <a:gdLst/>
            <a:ahLst/>
            <a:cxnLst/>
            <a:rect l="l" t="t" r="r" b="b"/>
            <a:pathLst>
              <a:path w="812800" h="255003">
                <a:moveTo>
                  <a:pt x="0" y="0"/>
                </a:moveTo>
                <a:lnTo>
                  <a:pt x="812800" y="0"/>
                </a:lnTo>
                <a:lnTo>
                  <a:pt x="812800" y="255003"/>
                </a:lnTo>
                <a:lnTo>
                  <a:pt x="0" y="255003"/>
                </a:lnTo>
                <a:close/>
              </a:path>
            </a:pathLst>
          </a:custGeom>
          <a:solidFill>
            <a:srgbClr val="FF9F00"/>
          </a:solidFill>
        </p:spPr>
        <p:txBody>
          <a:bodyPr/>
          <a:lstStyle/>
          <a:p>
            <a:endParaRPr lang="el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075B29F-6965-18BD-154F-8080FE53225F}"/>
              </a:ext>
            </a:extLst>
          </p:cNvPr>
          <p:cNvSpPr txBox="1"/>
          <p:nvPr/>
        </p:nvSpPr>
        <p:spPr>
          <a:xfrm>
            <a:off x="1678411" y="2043649"/>
            <a:ext cx="3086100" cy="111287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 rtl="0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454296" y="4374295"/>
            <a:ext cx="7376608" cy="3493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el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Η απόψυξη των τροφίμων</a:t>
            </a:r>
            <a:r>
              <a:rPr lang="el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στο ψυγείο ή σε κρύο νερό </a:t>
            </a:r>
            <a:r>
              <a:rPr lang="el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αποτρέπει την ανάπτυξη</a:t>
            </a:r>
            <a:r>
              <a:rPr lang="el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μικροοργανισμών. 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8880346"/>
            <a:ext cx="10287000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7" r="-39080" b="-34780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9" name="Freeform 9"/>
          <p:cNvSpPr/>
          <p:nvPr/>
        </p:nvSpPr>
        <p:spPr>
          <a:xfrm rot="-6808883" flipH="1">
            <a:off x="88297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7" name="TextBox 7"/>
          <p:cNvSpPr txBox="1"/>
          <p:nvPr/>
        </p:nvSpPr>
        <p:spPr>
          <a:xfrm>
            <a:off x="1890000" y="2354400"/>
            <a:ext cx="6505200" cy="1028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C64BD84-AE28-7142-8CDF-3A4DAD967EB8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3" name="Freeform 3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4" name="TextBox 4"/>
          <p:cNvSpPr txBox="1"/>
          <p:nvPr/>
        </p:nvSpPr>
        <p:spPr>
          <a:xfrm>
            <a:off x="972899" y="3898751"/>
            <a:ext cx="8341202" cy="1755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6854"/>
              </a:lnSpc>
              <a:spcBef>
                <a:spcPct val="0"/>
              </a:spcBef>
            </a:pPr>
            <a:r>
              <a:rPr lang="el" sz="6231" b="0" i="0" u="none" baseline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Μπορώ να αρρωστήσω από φαγητό που έφαγα πριν από 3 μέρες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99" y="2115766"/>
            <a:ext cx="65052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AF7FA-EE6B-6919-45C4-36627E0D8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3D38ADF-2325-BFA2-F3BC-C230609C520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l" dirty="0"/>
          </a:p>
        </p:txBody>
      </p:sp>
      <p:sp>
        <p:nvSpPr>
          <p:cNvPr id="3" name="TextBox 3"/>
          <p:cNvSpPr txBox="1"/>
          <p:nvPr/>
        </p:nvSpPr>
        <p:spPr>
          <a:xfrm>
            <a:off x="1352628" y="4519516"/>
            <a:ext cx="7579943" cy="42319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el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Ορισμένοι επικίνδυνοι μικροοργανισμοί χρειάζονται </a:t>
            </a:r>
            <a:r>
              <a:rPr lang="el-GR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πολύ </a:t>
            </a:r>
            <a:r>
              <a:rPr lang="el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περισσότερες ώρες</a:t>
            </a:r>
            <a:r>
              <a:rPr lang="el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για να σας κάνουν να αρρωστήσετε.</a:t>
            </a:r>
          </a:p>
        </p:txBody>
      </p:sp>
      <p:sp>
        <p:nvSpPr>
          <p:cNvPr id="4" name="Freeform 4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el" dirty="0"/>
          </a:p>
        </p:txBody>
      </p:sp>
      <p:grpSp>
        <p:nvGrpSpPr>
          <p:cNvPr id="5" name="Group 5"/>
          <p:cNvGrpSpPr/>
          <p:nvPr/>
        </p:nvGrpSpPr>
        <p:grpSpPr>
          <a:xfrm>
            <a:off x="3058330" y="2354400"/>
            <a:ext cx="3688573" cy="968216"/>
            <a:chOff x="0" y="0"/>
            <a:chExt cx="726693" cy="2550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26693" cy="255003"/>
            </a:xfrm>
            <a:custGeom>
              <a:avLst/>
              <a:gdLst/>
              <a:ahLst/>
              <a:cxnLst/>
              <a:rect l="l" t="t" r="r" b="b"/>
              <a:pathLst>
                <a:path w="726693" h="255003">
                  <a:moveTo>
                    <a:pt x="0" y="0"/>
                  </a:moveTo>
                  <a:lnTo>
                    <a:pt x="726693" y="0"/>
                  </a:lnTo>
                  <a:lnTo>
                    <a:pt x="726693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26693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247854" flipH="1" flipV="1">
            <a:off x="7766929" y="3115987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925565"/>
                </a:moveTo>
                <a:lnTo>
                  <a:pt x="0" y="925565"/>
                </a:lnTo>
                <a:lnTo>
                  <a:pt x="0" y="0"/>
                </a:lnTo>
                <a:lnTo>
                  <a:pt x="1533028" y="0"/>
                </a:lnTo>
                <a:lnTo>
                  <a:pt x="1533028" y="925565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l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ΜΥΘΟΣ / ΑΛΗΘΕΙΑ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65A7E80-7493-4193-A2E0-8ED46F2F09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B91971-1BD0-48CB-8BF6-9DDAFAA97D3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0528b274-48f2-4258-ae4e-d4f6dfd934b7"/>
    <ds:schemaRef ds:uri="34b48345-9ac7-4050-93a6-4b531ea34ae8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Microsoft Office PowerPoint</Application>
  <PresentationFormat>Custom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Calibri</vt:lpstr>
      <vt:lpstr>Montserrat Medium</vt:lpstr>
      <vt:lpstr>Montserrat Bold</vt:lpstr>
      <vt:lpstr>Arial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dc:creator>Barabucci, Claudia</dc:creator>
  <cp:lastModifiedBy>Barabucci, Claudia</cp:lastModifiedBy>
  <cp:revision>5</cp:revision>
  <dcterms:created xsi:type="dcterms:W3CDTF">2006-08-16T00:00:00Z</dcterms:created>
  <dcterms:modified xsi:type="dcterms:W3CDTF">2026-06-03T17:29:03Z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