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72" r:id="rId5"/>
    <p:sldId id="268" r:id="rId6"/>
    <p:sldId id="267" r:id="rId7"/>
    <p:sldId id="271" r:id="rId8"/>
    <p:sldId id="269" r:id="rId9"/>
    <p:sldId id="266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000000"/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376"/>
    <p:restoredTop sz="94661"/>
  </p:normalViewPr>
  <p:slideViewPr>
    <p:cSldViewPr snapToGrid="0">
      <p:cViewPr varScale="1">
        <p:scale>
          <a:sx n="53" d="100"/>
          <a:sy n="53" d="100"/>
        </p:scale>
        <p:origin x="19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113" t="2152" r="14985" b="-2152"/>
          <a:stretch>
            <a:fillRect/>
          </a:stretch>
        </p:blipFill>
        <p:spPr>
          <a:xfrm>
            <a:off x="-24841" y="11698"/>
            <a:ext cx="13728462" cy="12231102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40E09BBA-DA81-E46D-3FC9-7E56EF72ED8B}"/>
              </a:ext>
            </a:extLst>
          </p:cNvPr>
          <p:cNvSpPr/>
          <p:nvPr/>
        </p:nvSpPr>
        <p:spPr>
          <a:xfrm flipV="1">
            <a:off x="3138055" y="9862570"/>
            <a:ext cx="1032137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646FBE4-F464-8126-2CBE-4AD0A58D840A}"/>
              </a:ext>
            </a:extLst>
          </p:cNvPr>
          <p:cNvSpPr/>
          <p:nvPr/>
        </p:nvSpPr>
        <p:spPr>
          <a:xfrm flipV="1">
            <a:off x="5444835" y="10599682"/>
            <a:ext cx="801459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4310B07-E7E5-3F9E-8B1F-4A824356F652}"/>
              </a:ext>
            </a:extLst>
          </p:cNvPr>
          <p:cNvSpPr/>
          <p:nvPr/>
        </p:nvSpPr>
        <p:spPr>
          <a:xfrm flipV="1">
            <a:off x="3304309" y="9131606"/>
            <a:ext cx="1015512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06FDF6D-F439-5B27-6179-859C63EB33FD}"/>
              </a:ext>
            </a:extLst>
          </p:cNvPr>
          <p:cNvSpPr/>
          <p:nvPr/>
        </p:nvSpPr>
        <p:spPr>
          <a:xfrm>
            <a:off x="-1" y="633614"/>
            <a:ext cx="106680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79832CA-7CC1-FADA-EBBA-4C45EF329EA7}"/>
              </a:ext>
            </a:extLst>
          </p:cNvPr>
          <p:cNvSpPr txBox="1"/>
          <p:nvPr/>
        </p:nvSpPr>
        <p:spPr>
          <a:xfrm>
            <a:off x="2888672" y="9233962"/>
            <a:ext cx="10483673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cs-CZ" sz="4000" noProof="0" dirty="0">
                <a:latin typeface="Montserrat" pitchFamily="2" charset="77"/>
              </a:rPr>
              <a:t>Prevence </a:t>
            </a:r>
            <a:r>
              <a:rPr lang="cs-CZ" sz="4000" b="1" noProof="0" dirty="0">
                <a:latin typeface="Montserrat" pitchFamily="2" charset="77"/>
              </a:rPr>
              <a:t>alimentárních onemocnění díky</a:t>
            </a:r>
            <a:r>
              <a:rPr lang="cs-CZ" sz="4000" noProof="0" dirty="0">
                <a:latin typeface="Montserrat" pitchFamily="2" charset="77"/>
              </a:rPr>
              <a:t> vědecky podloženým postupům bezpečnosti potravin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0A132E0-42C6-5441-F17D-897E6D8DB5B0}"/>
              </a:ext>
            </a:extLst>
          </p:cNvPr>
          <p:cNvSpPr/>
          <p:nvPr/>
        </p:nvSpPr>
        <p:spPr>
          <a:xfrm>
            <a:off x="-24841" y="1562979"/>
            <a:ext cx="407868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2EE3E62-2BDE-6D3A-E1AF-6A18B33C1F5C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b="1" noProof="0" dirty="0">
                <a:solidFill>
                  <a:srgbClr val="303030"/>
                </a:solidFill>
                <a:latin typeface="Montserrat" pitchFamily="2" charset="77"/>
              </a:rPr>
              <a:t>Světový den bezpečnosti potravin</a:t>
            </a:r>
            <a:endParaRPr lang="cs-CZ" sz="6000" b="1" noProof="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C1265BD1-5994-5748-234C-52EAA8B495C4}"/>
              </a:ext>
            </a:extLst>
          </p:cNvPr>
          <p:cNvSpPr/>
          <p:nvPr/>
        </p:nvSpPr>
        <p:spPr>
          <a:xfrm flipV="1">
            <a:off x="3138055" y="9862570"/>
            <a:ext cx="1032137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77D07A9E-C7DE-6F86-B6E8-882E5B798DAB}"/>
              </a:ext>
            </a:extLst>
          </p:cNvPr>
          <p:cNvSpPr/>
          <p:nvPr/>
        </p:nvSpPr>
        <p:spPr>
          <a:xfrm flipV="1">
            <a:off x="5444835" y="10599682"/>
            <a:ext cx="801459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8791E5DC-7B6E-938B-59A2-5CAE12FED973}"/>
              </a:ext>
            </a:extLst>
          </p:cNvPr>
          <p:cNvSpPr/>
          <p:nvPr/>
        </p:nvSpPr>
        <p:spPr>
          <a:xfrm flipV="1">
            <a:off x="3304309" y="9131606"/>
            <a:ext cx="1015512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317827D0-4098-B41F-D921-F03BB4346E49}"/>
              </a:ext>
            </a:extLst>
          </p:cNvPr>
          <p:cNvSpPr/>
          <p:nvPr/>
        </p:nvSpPr>
        <p:spPr>
          <a:xfrm>
            <a:off x="-1" y="633614"/>
            <a:ext cx="106680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0BFF252-6A4F-3517-DF84-8B04FF8475A1}"/>
              </a:ext>
            </a:extLst>
          </p:cNvPr>
          <p:cNvSpPr txBox="1"/>
          <p:nvPr/>
        </p:nvSpPr>
        <p:spPr>
          <a:xfrm>
            <a:off x="2888672" y="9233962"/>
            <a:ext cx="10483673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cs-CZ" sz="4000" noProof="0" dirty="0">
                <a:latin typeface="Montserrat" pitchFamily="2" charset="77"/>
              </a:rPr>
              <a:t>Prevence </a:t>
            </a:r>
            <a:r>
              <a:rPr lang="cs-CZ" sz="4000" b="1" noProof="0" dirty="0">
                <a:latin typeface="Montserrat" pitchFamily="2" charset="77"/>
              </a:rPr>
              <a:t>alimentárních onemocnění díky</a:t>
            </a:r>
            <a:r>
              <a:rPr lang="cs-CZ" sz="4000" noProof="0" dirty="0">
                <a:latin typeface="Montserrat" pitchFamily="2" charset="77"/>
              </a:rPr>
              <a:t> vědecky podloženým postupům bezpečnosti potravin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1FB7023-8555-472E-EEB0-28CBC446A813}"/>
              </a:ext>
            </a:extLst>
          </p:cNvPr>
          <p:cNvSpPr/>
          <p:nvPr/>
        </p:nvSpPr>
        <p:spPr>
          <a:xfrm>
            <a:off x="-24841" y="1562979"/>
            <a:ext cx="407868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2892701-E4A0-7979-8BF0-C92B765D8D6E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b="1" noProof="0" dirty="0">
                <a:solidFill>
                  <a:srgbClr val="303030"/>
                </a:solidFill>
                <a:latin typeface="Montserrat" pitchFamily="2" charset="77"/>
              </a:rPr>
              <a:t>Světový den bezpečnosti potravin</a:t>
            </a:r>
            <a:endParaRPr lang="cs-CZ" sz="6000" b="1" noProof="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5E5A56F1-F362-5390-3E3E-B3BE0AA2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90" name="Rectangle 89">
            <a:extLst>
              <a:ext uri="{FF2B5EF4-FFF2-40B4-BE49-F238E27FC236}">
                <a16:creationId xmlns:a16="http://schemas.microsoft.com/office/drawing/2014/main" id="{3DC908EB-0E0B-8818-A125-97DAC924FE92}"/>
              </a:ext>
            </a:extLst>
          </p:cNvPr>
          <p:cNvSpPr/>
          <p:nvPr/>
        </p:nvSpPr>
        <p:spPr>
          <a:xfrm flipV="1">
            <a:off x="3138055" y="9862570"/>
            <a:ext cx="1032137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990EAC13-446D-8D06-9578-56FDB11A3F56}"/>
              </a:ext>
            </a:extLst>
          </p:cNvPr>
          <p:cNvSpPr/>
          <p:nvPr/>
        </p:nvSpPr>
        <p:spPr>
          <a:xfrm flipV="1">
            <a:off x="5444835" y="10599682"/>
            <a:ext cx="801459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1ACFE8F-0F09-ADC2-F1FA-FA874BBBF4C4}"/>
              </a:ext>
            </a:extLst>
          </p:cNvPr>
          <p:cNvSpPr/>
          <p:nvPr/>
        </p:nvSpPr>
        <p:spPr>
          <a:xfrm flipV="1">
            <a:off x="3304309" y="9131606"/>
            <a:ext cx="1015512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62EDB41C-2487-C74E-9CFC-92BED1685898}"/>
              </a:ext>
            </a:extLst>
          </p:cNvPr>
          <p:cNvSpPr/>
          <p:nvPr/>
        </p:nvSpPr>
        <p:spPr>
          <a:xfrm>
            <a:off x="-1" y="633614"/>
            <a:ext cx="106680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C7FF5CB-6E9D-47C0-E60B-9D4E246B1742}"/>
              </a:ext>
            </a:extLst>
          </p:cNvPr>
          <p:cNvSpPr txBox="1"/>
          <p:nvPr/>
        </p:nvSpPr>
        <p:spPr>
          <a:xfrm>
            <a:off x="2888672" y="9233962"/>
            <a:ext cx="10483673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cs-CZ" sz="4000" noProof="0" dirty="0">
                <a:latin typeface="Montserrat" pitchFamily="2" charset="77"/>
              </a:rPr>
              <a:t>Prevence </a:t>
            </a:r>
            <a:r>
              <a:rPr lang="cs-CZ" sz="4000" b="1" noProof="0" dirty="0">
                <a:latin typeface="Montserrat" pitchFamily="2" charset="77"/>
              </a:rPr>
              <a:t>alimentárních onemocnění díky</a:t>
            </a:r>
            <a:r>
              <a:rPr lang="cs-CZ" sz="4000" noProof="0" dirty="0">
                <a:latin typeface="Montserrat" pitchFamily="2" charset="77"/>
              </a:rPr>
              <a:t> vědecky podloženým postupům bezpečnosti potravin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A183212F-6145-8F69-2C1F-641C553000D3}"/>
              </a:ext>
            </a:extLst>
          </p:cNvPr>
          <p:cNvSpPr/>
          <p:nvPr/>
        </p:nvSpPr>
        <p:spPr>
          <a:xfrm>
            <a:off x="-24841" y="1562979"/>
            <a:ext cx="407868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7CBF0658-8809-32BD-3393-FE983ED78FC1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b="1" noProof="0" dirty="0">
                <a:solidFill>
                  <a:srgbClr val="303030"/>
                </a:solidFill>
                <a:latin typeface="Montserrat" pitchFamily="2" charset="77"/>
              </a:rPr>
              <a:t>Světový den bezpečnosti potravin</a:t>
            </a:r>
            <a:endParaRPr lang="cs-CZ" sz="6000" b="1" noProof="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7E56-0500-700B-F647-807025D4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467A8A1-5352-1EB6-006C-7380DF2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35" r="13135"/>
          <a:stretch/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9E40E13-398C-A3CE-13F9-C659571BA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4C82581-E82B-C00A-4710-7DAFC1DC3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90" name="Rectangle 89">
            <a:extLst>
              <a:ext uri="{FF2B5EF4-FFF2-40B4-BE49-F238E27FC236}">
                <a16:creationId xmlns:a16="http://schemas.microsoft.com/office/drawing/2014/main" id="{1AC26080-3382-B1BB-BA33-1572C2D58560}"/>
              </a:ext>
            </a:extLst>
          </p:cNvPr>
          <p:cNvSpPr/>
          <p:nvPr/>
        </p:nvSpPr>
        <p:spPr>
          <a:xfrm flipV="1">
            <a:off x="3138055" y="9862570"/>
            <a:ext cx="1032137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A5F9AB1-9268-2243-446C-3BFDB07CBD3C}"/>
              </a:ext>
            </a:extLst>
          </p:cNvPr>
          <p:cNvSpPr/>
          <p:nvPr/>
        </p:nvSpPr>
        <p:spPr>
          <a:xfrm flipV="1">
            <a:off x="5444835" y="10599682"/>
            <a:ext cx="801459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AE7A7480-4775-A277-59C3-4CDB0EC7909F}"/>
              </a:ext>
            </a:extLst>
          </p:cNvPr>
          <p:cNvSpPr/>
          <p:nvPr/>
        </p:nvSpPr>
        <p:spPr>
          <a:xfrm flipV="1">
            <a:off x="3304309" y="9131606"/>
            <a:ext cx="1015512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8ED8DE4F-252B-605F-5A0A-4C132B2CA743}"/>
              </a:ext>
            </a:extLst>
          </p:cNvPr>
          <p:cNvSpPr/>
          <p:nvPr/>
        </p:nvSpPr>
        <p:spPr>
          <a:xfrm>
            <a:off x="-1" y="633614"/>
            <a:ext cx="106680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27C6BB6-5389-F823-C880-177AE2B86794}"/>
              </a:ext>
            </a:extLst>
          </p:cNvPr>
          <p:cNvSpPr txBox="1"/>
          <p:nvPr/>
        </p:nvSpPr>
        <p:spPr>
          <a:xfrm>
            <a:off x="2888672" y="9233962"/>
            <a:ext cx="10483673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cs-CZ" sz="4000" noProof="0" dirty="0">
                <a:latin typeface="Montserrat" pitchFamily="2" charset="77"/>
              </a:rPr>
              <a:t>Prevence </a:t>
            </a:r>
            <a:r>
              <a:rPr lang="cs-CZ" sz="4000" b="1" noProof="0" dirty="0">
                <a:latin typeface="Montserrat" pitchFamily="2" charset="77"/>
              </a:rPr>
              <a:t>alimentárních onemocnění díky</a:t>
            </a:r>
            <a:r>
              <a:rPr lang="cs-CZ" sz="4000" noProof="0" dirty="0">
                <a:latin typeface="Montserrat" pitchFamily="2" charset="77"/>
              </a:rPr>
              <a:t> vědecky podloženým postupům bezpečnosti potravin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ED16AB9-0979-8FFD-9254-A1971CC39E56}"/>
              </a:ext>
            </a:extLst>
          </p:cNvPr>
          <p:cNvSpPr/>
          <p:nvPr/>
        </p:nvSpPr>
        <p:spPr>
          <a:xfrm>
            <a:off x="-24841" y="1562979"/>
            <a:ext cx="407868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7138374D-6716-0EEF-61DC-7C4EEF58DA53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b="1" noProof="0" dirty="0">
                <a:solidFill>
                  <a:srgbClr val="303030"/>
                </a:solidFill>
                <a:latin typeface="Montserrat" pitchFamily="2" charset="77"/>
              </a:rPr>
              <a:t>Světový den bezpečnosti potravin</a:t>
            </a:r>
            <a:endParaRPr lang="cs-CZ" sz="6000" b="1" noProof="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66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B49536B8-68A8-D528-C5E3-1DA2DFD60BCB}"/>
              </a:ext>
            </a:extLst>
          </p:cNvPr>
          <p:cNvSpPr/>
          <p:nvPr/>
        </p:nvSpPr>
        <p:spPr>
          <a:xfrm flipV="1">
            <a:off x="3138055" y="9862570"/>
            <a:ext cx="1032137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2D3D943-7D79-F65D-1E62-34D96015C22A}"/>
              </a:ext>
            </a:extLst>
          </p:cNvPr>
          <p:cNvSpPr/>
          <p:nvPr/>
        </p:nvSpPr>
        <p:spPr>
          <a:xfrm flipV="1">
            <a:off x="5444835" y="10599682"/>
            <a:ext cx="801459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C71D4CA-BE37-3482-F783-75FF3AE2A1FB}"/>
              </a:ext>
            </a:extLst>
          </p:cNvPr>
          <p:cNvSpPr/>
          <p:nvPr/>
        </p:nvSpPr>
        <p:spPr>
          <a:xfrm flipV="1">
            <a:off x="3304309" y="9131606"/>
            <a:ext cx="1015512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87F355BB-08B3-5E5B-C740-7020CA59427F}"/>
              </a:ext>
            </a:extLst>
          </p:cNvPr>
          <p:cNvSpPr/>
          <p:nvPr/>
        </p:nvSpPr>
        <p:spPr>
          <a:xfrm>
            <a:off x="-1" y="633614"/>
            <a:ext cx="106680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BE4C402-1892-814F-3717-B627131210DD}"/>
              </a:ext>
            </a:extLst>
          </p:cNvPr>
          <p:cNvSpPr txBox="1"/>
          <p:nvPr/>
        </p:nvSpPr>
        <p:spPr>
          <a:xfrm>
            <a:off x="2888672" y="9233962"/>
            <a:ext cx="10483673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cs-CZ" sz="4000" noProof="0" dirty="0">
                <a:latin typeface="Montserrat" pitchFamily="2" charset="77"/>
              </a:rPr>
              <a:t>Prevence </a:t>
            </a:r>
            <a:r>
              <a:rPr lang="cs-CZ" sz="4000" b="1" noProof="0" dirty="0">
                <a:latin typeface="Montserrat" pitchFamily="2" charset="77"/>
              </a:rPr>
              <a:t>alimentárních onemocnění díky</a:t>
            </a:r>
            <a:r>
              <a:rPr lang="cs-CZ" sz="4000" noProof="0" dirty="0">
                <a:latin typeface="Montserrat" pitchFamily="2" charset="77"/>
              </a:rPr>
              <a:t> vědecky podloženým postupům bezpečnosti potravin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7E042D5-2436-91E6-4659-AA1C7EA77D20}"/>
              </a:ext>
            </a:extLst>
          </p:cNvPr>
          <p:cNvSpPr/>
          <p:nvPr/>
        </p:nvSpPr>
        <p:spPr>
          <a:xfrm>
            <a:off x="-24841" y="1562979"/>
            <a:ext cx="407868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6E35580-CD1E-39F8-B2C7-10FC74A1ABF7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b="1" noProof="0" dirty="0">
                <a:solidFill>
                  <a:srgbClr val="303030"/>
                </a:solidFill>
                <a:latin typeface="Montserrat" pitchFamily="2" charset="77"/>
              </a:rPr>
              <a:t>Světový den bezpečnosti potravin</a:t>
            </a:r>
            <a:endParaRPr lang="cs-CZ" sz="6000" b="1" noProof="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68" t="3092" r="6315"/>
          <a:stretch>
            <a:fillRect/>
          </a:stretch>
        </p:blipFill>
        <p:spPr>
          <a:xfrm>
            <a:off x="-2877" y="-2876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2CD949B-405C-9F9E-0390-2547CE940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E8DEDE23-7E83-6BF4-596C-FFD953D45FAE}"/>
              </a:ext>
            </a:extLst>
          </p:cNvPr>
          <p:cNvSpPr/>
          <p:nvPr/>
        </p:nvSpPr>
        <p:spPr>
          <a:xfrm flipV="1">
            <a:off x="3138055" y="9862570"/>
            <a:ext cx="1032137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3FEA5EB-7041-CBB2-F61B-8F87B182030F}"/>
              </a:ext>
            </a:extLst>
          </p:cNvPr>
          <p:cNvSpPr/>
          <p:nvPr/>
        </p:nvSpPr>
        <p:spPr>
          <a:xfrm flipV="1">
            <a:off x="5444835" y="10599682"/>
            <a:ext cx="801459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AF6E524-A7D7-4547-8A9E-2000763BFD7B}"/>
              </a:ext>
            </a:extLst>
          </p:cNvPr>
          <p:cNvSpPr/>
          <p:nvPr/>
        </p:nvSpPr>
        <p:spPr>
          <a:xfrm flipV="1">
            <a:off x="3304309" y="9131606"/>
            <a:ext cx="1015512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CCC3533-CD1F-3167-F2AB-4BB31CC3A31F}"/>
              </a:ext>
            </a:extLst>
          </p:cNvPr>
          <p:cNvSpPr/>
          <p:nvPr/>
        </p:nvSpPr>
        <p:spPr>
          <a:xfrm>
            <a:off x="-1" y="633614"/>
            <a:ext cx="106680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20C1312-B56E-5E6E-032C-78B96F734BF5}"/>
              </a:ext>
            </a:extLst>
          </p:cNvPr>
          <p:cNvSpPr txBox="1"/>
          <p:nvPr/>
        </p:nvSpPr>
        <p:spPr>
          <a:xfrm>
            <a:off x="2888672" y="9233962"/>
            <a:ext cx="10483673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cs-CZ" sz="4000" noProof="0" dirty="0">
                <a:latin typeface="Montserrat" pitchFamily="2" charset="77"/>
              </a:rPr>
              <a:t>Prevence </a:t>
            </a:r>
            <a:r>
              <a:rPr lang="cs-CZ" sz="4000" b="1" noProof="0" dirty="0">
                <a:latin typeface="Montserrat" pitchFamily="2" charset="77"/>
              </a:rPr>
              <a:t>alimentárních onemocnění díky</a:t>
            </a:r>
            <a:r>
              <a:rPr lang="cs-CZ" sz="4000" noProof="0" dirty="0">
                <a:latin typeface="Montserrat" pitchFamily="2" charset="77"/>
              </a:rPr>
              <a:t> vědecky podloženým postupům bezpečnosti potravin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EF04457-2B1C-26BA-7968-05D58A933F84}"/>
              </a:ext>
            </a:extLst>
          </p:cNvPr>
          <p:cNvSpPr/>
          <p:nvPr/>
        </p:nvSpPr>
        <p:spPr>
          <a:xfrm>
            <a:off x="-24841" y="1562979"/>
            <a:ext cx="407868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759451F-46EA-B4D1-DF70-A482D9964303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b="1" noProof="0" dirty="0">
                <a:solidFill>
                  <a:srgbClr val="303030"/>
                </a:solidFill>
                <a:latin typeface="Montserrat" pitchFamily="2" charset="77"/>
              </a:rPr>
              <a:t>Světový den bezpečnosti potravin</a:t>
            </a:r>
            <a:endParaRPr lang="cs-CZ" sz="6000" b="1" noProof="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292C29C-83BC-43C2-B036-EB0868253F5F}">
  <ds:schemaRefs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purl.org/dc/terms/"/>
    <ds:schemaRef ds:uri="0528b274-48f2-4258-ae4e-d4f6dfd934b7"/>
    <ds:schemaRef ds:uri="http://schemas.openxmlformats.org/package/2006/metadata/core-properties"/>
    <ds:schemaRef ds:uri="34b48345-9ac7-4050-93a6-4b531ea34ae8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2BC26F7-1CAB-4106-A1CE-BC9246247E88}">
  <ds:schemaRefs>
    <ds:schemaRef ds:uri="0528b274-48f2-4258-ae4e-d4f6dfd934b7"/>
    <ds:schemaRef ds:uri="34b48345-9ac7-4050-93a6-4b531ea34a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78</Words>
  <Application>Microsoft Office PowerPoint</Application>
  <PresentationFormat>Custom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Barabucci, Claudia</cp:lastModifiedBy>
  <cp:revision>89</cp:revision>
  <dcterms:created xsi:type="dcterms:W3CDTF">2024-06-06T13:31:57Z</dcterms:created>
  <dcterms:modified xsi:type="dcterms:W3CDTF">2026-06-04T17:38:30Z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