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" panose="00000800000000000000" charset="0"/>
      <p:regular r:id="rId19"/>
      <p:bold r:id="rId20"/>
    </p:embeddedFont>
    <p:embeddedFont>
      <p:font typeface="Montserrat Medium" panose="00000600000000000000" pitchFamily="2" charset="0"/>
      <p:regular r:id="rId21"/>
      <p: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6-03T17:24:18.051" v="103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6-03T17:22:52.699" v="86" actId="14100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3T17:22:52.699" v="86" actId="14100"/>
          <ac:grpSpMkLst>
            <pc:docMk/>
            <pc:sldMk cId="0" sldId="256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36.391" v="15" actId="732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6-03T17:23:17.247" v="92" actId="14100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17:23:08.034" v="89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3T17:23:17.247" v="92" actId="14100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5:32.074" v="6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0.255" v="54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6-03T17:23:53.335" v="98" actId="1076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6-03T17:23:34.578" v="95" actId="14100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6-03T17:23:53.335" v="98" actId="1076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7:45.144" v="81" actId="20577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5.996" v="55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6-03T17:24:13.238" v="102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17:24:13.238" v="102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3T17:24:09.612" v="101" actId="14100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6-03T17:24:18.051" v="103" actId="1076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17:24:18.051" v="103" actId="1076"/>
          <ac:spMkLst>
            <pc:docMk/>
            <pc:sldMk cId="0" sldId="265"/>
            <ac:spMk id="5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x-none" dirty="0"/>
          </a:p>
        </p:txBody>
      </p:sp>
      <p:grpSp>
        <p:nvGrpSpPr>
          <p:cNvPr id="5" name="Group 5"/>
          <p:cNvGrpSpPr/>
          <p:nvPr/>
        </p:nvGrpSpPr>
        <p:grpSpPr>
          <a:xfrm>
            <a:off x="637672" y="5739999"/>
            <a:ext cx="9230228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x-non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x-none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Srećan svijet</a:t>
            </a:r>
          </a:p>
          <a:p>
            <a:pPr algn="r" rtl="0">
              <a:lnSpc>
                <a:spcPts val="11736"/>
              </a:lnSpc>
            </a:pPr>
            <a:r>
              <a:rPr lang="x-none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Dan bezbjednosti hrane!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5" name="Freeform 5"/>
          <p:cNvSpPr/>
          <p:nvPr/>
        </p:nvSpPr>
        <p:spPr>
          <a:xfrm>
            <a:off x="3096870" y="10439400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x-none" sz="5213" b="0" i="0" u="none" baseline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Saznajte više o bolestima koje se prenose hranom sa </a:t>
            </a:r>
            <a:r>
              <a:rPr lang="x-none" sz="5213" b="1" i="0" u="none" baseline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819400"/>
            <a:ext cx="9054576" cy="27560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902"/>
              </a:lnSpc>
            </a:pPr>
            <a:r>
              <a:rPr lang="pl-PL" sz="5751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Od izazova do rješenja – bezbjedna hrana za sve</a:t>
            </a:r>
            <a:r>
              <a:rPr lang="x-none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.”</a:t>
            </a:r>
            <a:r>
              <a:rPr lang="x-none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x-none"/>
          </a:p>
        </p:txBody>
      </p:sp>
      <p:grpSp>
        <p:nvGrpSpPr>
          <p:cNvPr id="3" name="Group 3"/>
          <p:cNvGrpSpPr/>
          <p:nvPr/>
        </p:nvGrpSpPr>
        <p:grpSpPr>
          <a:xfrm>
            <a:off x="892480" y="14658173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x-none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151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64"/>
              </a:lnSpc>
            </a:pPr>
            <a:r>
              <a:rPr lang="en-US" sz="5331" b="1" dirty="0" err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Upoznajmo</a:t>
            </a:r>
            <a:r>
              <a:rPr lang="en-US" sz="533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se </a:t>
            </a:r>
            <a:r>
              <a:rPr lang="en-US" sz="5331" b="1" dirty="0" err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</a:t>
            </a:r>
            <a:r>
              <a:rPr lang="en-US" sz="533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sr-Latn-ME" sz="533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mitovima</a:t>
            </a:r>
            <a:r>
              <a:rPr lang="en-US" sz="5331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!</a:t>
            </a:r>
            <a:endParaRPr lang="x-none" sz="5331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6194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00"/>
              </a:lnSpc>
            </a:pP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Bolesti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koje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se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prenose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hranom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ugrožavaju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zdravlje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ljudi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egzistenciju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obrazovanje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i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ekonomski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razvoj</a:t>
            </a:r>
            <a:r>
              <a:rPr lang="x-none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</a:p>
          <a:p>
            <a:pPr algn="r" rtl="0">
              <a:lnSpc>
                <a:spcPts val="6900"/>
              </a:lnSpc>
            </a:pPr>
            <a:endParaRPr lang="x-none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4" name="TextBox 4"/>
          <p:cNvSpPr txBox="1"/>
          <p:nvPr/>
        </p:nvSpPr>
        <p:spPr>
          <a:xfrm>
            <a:off x="848197" y="4610538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x-none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Organsko voće i povrće ne treba prati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ILI ČINJENICA?</a:t>
            </a:r>
            <a:endParaRPr lang="x-none" sz="7217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3" name="TextBox 3"/>
          <p:cNvSpPr txBox="1"/>
          <p:nvPr/>
        </p:nvSpPr>
        <p:spPr>
          <a:xfrm>
            <a:off x="1106926" y="4323207"/>
            <a:ext cx="8071348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3"/>
              </a:lnSpc>
              <a:spcBef>
                <a:spcPct val="0"/>
              </a:spcBef>
            </a:pP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Pranje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svih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poljoprivrednih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proizvoda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uključujući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i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organske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čistom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vodom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pomaže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u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uklanjanju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nečistoća</a:t>
            </a:r>
            <a:r>
              <a:rPr lang="en-US" sz="4800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i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smanjuje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rizik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od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štetnih</a:t>
            </a:r>
            <a:r>
              <a:rPr lang="en-US" sz="480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80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mikroorganizama</a:t>
            </a:r>
            <a:r>
              <a:rPr lang="x-none" sz="480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067196" y="2155946"/>
            <a:ext cx="2287388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x-non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ILI ČINJENICA?</a:t>
            </a:r>
            <a:endParaRPr lang="x-none" sz="7217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3" name="TextBox 3"/>
          <p:cNvSpPr txBox="1"/>
          <p:nvPr/>
        </p:nvSpPr>
        <p:spPr>
          <a:xfrm>
            <a:off x="1131762" y="4209442"/>
            <a:ext cx="8021676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6854"/>
              </a:lnSpc>
              <a:spcBef>
                <a:spcPct val="0"/>
              </a:spcBef>
            </a:pPr>
            <a:r>
              <a:rPr lang="pl-PL" sz="62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 li je bezbjedno odmrzavati hranu na sobnoj temperaturi?</a:t>
            </a:r>
            <a:endParaRPr lang="x-none" sz="6231" b="0" i="0" u="none" strike="noStrik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ILI ČINJENICA?</a:t>
            </a:r>
            <a:endParaRPr lang="x-none" sz="7217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100" y="777427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3304752" y="2304837"/>
            <a:ext cx="227355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x-none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3304752" y="1900419"/>
            <a:ext cx="1761356" cy="1256108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332800" y="4593918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4"/>
              </a:lnSpc>
              <a:spcBef>
                <a:spcPct val="0"/>
              </a:spcBef>
            </a:pP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Odmrzavanje</a:t>
            </a:r>
            <a:r>
              <a:rPr lang="en-US" sz="5031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hrane 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u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frižideru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ili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hladnoj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vodi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sprečava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razmnožavanje</a:t>
            </a:r>
            <a:r>
              <a:rPr lang="en-US" sz="503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štetnih</a:t>
            </a:r>
            <a:r>
              <a:rPr lang="en-US" sz="5031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mikroorganizama</a:t>
            </a:r>
            <a:r>
              <a:rPr lang="x-none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3039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ILI ČINJENICA?</a:t>
            </a:r>
          </a:p>
          <a:p>
            <a:pPr algn="ctr" rtl="0">
              <a:lnSpc>
                <a:spcPts val="7939"/>
              </a:lnSpc>
              <a:spcBef>
                <a:spcPct val="0"/>
              </a:spcBef>
            </a:pPr>
            <a:endParaRPr lang="x-none" sz="7217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4" name="TextBox 4"/>
          <p:cNvSpPr txBox="1"/>
          <p:nvPr/>
        </p:nvSpPr>
        <p:spPr>
          <a:xfrm>
            <a:off x="971999" y="4154386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x-none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Mogu se razboljeti od hrane koju sam jeo/jela prije tri dana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r-Latn-ME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</a:t>
            </a:r>
            <a:r>
              <a:rPr lang="x-none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/ ČINJENICA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x-none" dirty="0"/>
          </a:p>
        </p:txBody>
      </p:sp>
      <p:sp>
        <p:nvSpPr>
          <p:cNvPr id="3" name="TextBox 3"/>
          <p:cNvSpPr txBox="1"/>
          <p:nvPr/>
        </p:nvSpPr>
        <p:spPr>
          <a:xfrm>
            <a:off x="1352628" y="4670788"/>
            <a:ext cx="7579943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4"/>
              </a:lnSpc>
              <a:spcBef>
                <a:spcPct val="0"/>
              </a:spcBef>
            </a:pP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Kod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nekih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mikroorganizama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simptomi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javljaju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C000"/>
                </a:solidFill>
                <a:latin typeface="Montserrat"/>
                <a:ea typeface="Montserrat"/>
                <a:cs typeface="Montserrat"/>
                <a:sym typeface="Montserrat"/>
              </a:rPr>
              <a:t>nakon</a:t>
            </a:r>
            <a:r>
              <a:rPr lang="en-US" sz="5031" dirty="0">
                <a:solidFill>
                  <a:srgbClr val="FFC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C000"/>
                </a:solidFill>
                <a:latin typeface="Montserrat"/>
                <a:ea typeface="Montserrat"/>
                <a:cs typeface="Montserrat"/>
                <a:sym typeface="Montserrat"/>
              </a:rPr>
              <a:t>nekoliko</a:t>
            </a:r>
            <a:r>
              <a:rPr lang="en-US" sz="5031" dirty="0">
                <a:solidFill>
                  <a:srgbClr val="FFC000"/>
                </a:solidFill>
                <a:latin typeface="Montserrat"/>
                <a:ea typeface="Montserrat"/>
                <a:cs typeface="Montserrat"/>
                <a:sym typeface="Montserrat"/>
              </a:rPr>
              <a:t> sati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dok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se kod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drugih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mogu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pojaviti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tek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nakon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nekoliko</a:t>
            </a:r>
            <a:r>
              <a:rPr lang="en-US" sz="503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dana</a:t>
            </a:r>
            <a:r>
              <a:rPr lang="x-none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x-none" dirty="0"/>
          </a:p>
        </p:txBody>
      </p:sp>
      <p:grpSp>
        <p:nvGrpSpPr>
          <p:cNvPr id="5" name="Group 5"/>
          <p:cNvGrpSpPr/>
          <p:nvPr/>
        </p:nvGrpSpPr>
        <p:grpSpPr>
          <a:xfrm>
            <a:off x="1576979" y="2354400"/>
            <a:ext cx="6818221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x-non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9" name="TextBox 9"/>
          <p:cNvSpPr txBox="1"/>
          <p:nvPr/>
        </p:nvSpPr>
        <p:spPr>
          <a:xfrm>
            <a:off x="2054311" y="2429125"/>
            <a:ext cx="6505200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x-none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ZABLUDA / ČINJENICA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B91971-1BD0-48CB-8BF6-9DDAFAA97D34}">
  <ds:schemaRefs>
    <ds:schemaRef ds:uri="0528b274-48f2-4258-ae4e-d4f6dfd934b7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4b48345-9ac7-4050-93a6-4b531ea34ae8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Montserrat Medium</vt:lpstr>
      <vt:lpstr>Montserrat Bold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dc:creator>UBHVFP-15</dc:creator>
  <cp:lastModifiedBy>Barabucci, Claudia</cp:lastModifiedBy>
  <cp:revision>3</cp:revision>
  <dcterms:created xsi:type="dcterms:W3CDTF">2006-08-16T00:00:00Z</dcterms:created>
  <dcterms:modified xsi:type="dcterms:W3CDTF">2026-06-03T17:24:19Z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