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11"/>
  </p:notesMasterIdLst>
  <p:sldIdLst>
    <p:sldId id="272" r:id="rId5"/>
    <p:sldId id="268" r:id="rId6"/>
    <p:sldId id="267" r:id="rId7"/>
    <p:sldId id="271" r:id="rId8"/>
    <p:sldId id="269" r:id="rId9"/>
    <p:sldId id="266" r:id="rId10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E6EC51-5689-30C8-5E25-97A4B2EDB608}" name="Barabucci, Claudia" initials="BC" userId="S::claudia.barabucci_gopa.eu#ext#@efsa815.onmicrosoft.com::8c66b775-c6b3-42de-a97f-5d050fa0c3a8" providerId="AD"/>
  <p188:author id="{19FF4A7A-DDF9-0AE8-1D0A-A79A9EB65E64}" name="SMITH Anthony Ian Mark" initials="AS" userId="S::Anthony.SMITH@efsa.europa.eu::dc372636-b4b6-4424-aedc-d6272fc4e948" providerId="AD"/>
  <p188:author id="{6E9BECD8-AFB2-30D4-5CCF-0BDD30B2DF66}" name="SMITH Anthony Ian Mark" initials="SM" userId="S::anthony.smith@efsa.europa.eu::dc372636-b4b6-4424-aedc-d6272fc4e94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30"/>
    <a:srgbClr val="000000"/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376"/>
    <p:restoredTop sz="94661"/>
  </p:normalViewPr>
  <p:slideViewPr>
    <p:cSldViewPr snapToGrid="0">
      <p:cViewPr varScale="1">
        <p:scale>
          <a:sx n="53" d="100"/>
          <a:sy n="53" d="100"/>
        </p:scale>
        <p:origin x="12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C7D9A-9995-C2E6-A840-E08BD3A28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BD055B0-28D1-E3A9-5517-4BB8A603E7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113" t="2152" r="14985" b="-2152"/>
          <a:stretch>
            <a:fillRect/>
          </a:stretch>
        </p:blipFill>
        <p:spPr>
          <a:xfrm>
            <a:off x="-24841" y="11698"/>
            <a:ext cx="13728462" cy="12231102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00E20DC9-DB12-DC56-6BC8-D919DF046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9CEA3848-E45F-34A8-6174-AF02CDE329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01AEFB36-5086-2208-0C1D-A808F842F05B}"/>
              </a:ext>
            </a:extLst>
          </p:cNvPr>
          <p:cNvSpPr/>
          <p:nvPr/>
        </p:nvSpPr>
        <p:spPr>
          <a:xfrm flipV="1">
            <a:off x="3118337" y="9862570"/>
            <a:ext cx="103410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564E094-50F0-CBEB-D706-3BCE46275D0F}"/>
              </a:ext>
            </a:extLst>
          </p:cNvPr>
          <p:cNvSpPr/>
          <p:nvPr/>
        </p:nvSpPr>
        <p:spPr>
          <a:xfrm flipV="1">
            <a:off x="8112370" y="10599682"/>
            <a:ext cx="5347058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695C7A9-8D3D-2896-8C66-EFFF86B4F17B}"/>
              </a:ext>
            </a:extLst>
          </p:cNvPr>
          <p:cNvSpPr/>
          <p:nvPr/>
        </p:nvSpPr>
        <p:spPr>
          <a:xfrm flipV="1">
            <a:off x="3564293" y="9131606"/>
            <a:ext cx="989513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3A6F215-D0A2-5FAD-5228-5F4C4BD3F4A5}"/>
              </a:ext>
            </a:extLst>
          </p:cNvPr>
          <p:cNvSpPr/>
          <p:nvPr/>
        </p:nvSpPr>
        <p:spPr>
          <a:xfrm>
            <a:off x="-37220" y="633614"/>
            <a:ext cx="567101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AE37AA9-4FFB-9301-918C-73F3C154C630}"/>
              </a:ext>
            </a:extLst>
          </p:cNvPr>
          <p:cNvSpPr txBox="1"/>
          <p:nvPr/>
        </p:nvSpPr>
        <p:spPr>
          <a:xfrm>
            <a:off x="3031251" y="9210516"/>
            <a:ext cx="10341095" cy="232371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000" dirty="0" err="1">
                <a:latin typeface="Montserrat" pitchFamily="2" charset="77"/>
              </a:rPr>
              <a:t>Sprečavanje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bolesti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koje</a:t>
            </a:r>
            <a:r>
              <a:rPr lang="en-GB" sz="4000" b="1" dirty="0">
                <a:latin typeface="Montserrat" pitchFamily="2" charset="77"/>
              </a:rPr>
              <a:t> se </a:t>
            </a:r>
            <a:r>
              <a:rPr lang="en-GB" sz="4000" b="1" dirty="0" err="1">
                <a:latin typeface="Montserrat" pitchFamily="2" charset="77"/>
              </a:rPr>
              <a:t>prenose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hranom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kroz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naučno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zasnovane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prakse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bezbjednosti</a:t>
            </a:r>
            <a:r>
              <a:rPr lang="en-GB" sz="4000" dirty="0">
                <a:latin typeface="Montserrat" pitchFamily="2" charset="77"/>
              </a:rPr>
              <a:t> hrane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48ED20C-4615-5DBD-3A24-2FE3397D614F}"/>
              </a:ext>
            </a:extLst>
          </p:cNvPr>
          <p:cNvSpPr/>
          <p:nvPr/>
        </p:nvSpPr>
        <p:spPr>
          <a:xfrm>
            <a:off x="-24840" y="1562979"/>
            <a:ext cx="837167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DCA8F8F-190E-3FBD-426E-45C7293E5F5F}"/>
              </a:ext>
            </a:extLst>
          </p:cNvPr>
          <p:cNvSpPr txBox="1"/>
          <p:nvPr/>
        </p:nvSpPr>
        <p:spPr>
          <a:xfrm>
            <a:off x="331273" y="711200"/>
            <a:ext cx="13041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Svjetski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dan </a:t>
            </a:r>
            <a:b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</a:b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bezbjednosti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hrane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23704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1CF2E-85E0-29C2-A213-30D006E49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03E0E37-87DC-0772-FDB2-E24A0E28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553" r="17541"/>
          <a:stretch>
            <a:fillRect/>
          </a:stretch>
        </p:blipFill>
        <p:spPr>
          <a:xfrm>
            <a:off x="-2" y="11698"/>
            <a:ext cx="13716001" cy="1221940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7F1C04A9-B75D-A1C5-AF91-A2484BEB0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A71ED724-070B-AC4B-FEC5-14C9EDAE01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104" name="Rectangle 103">
            <a:extLst>
              <a:ext uri="{FF2B5EF4-FFF2-40B4-BE49-F238E27FC236}">
                <a16:creationId xmlns:a16="http://schemas.microsoft.com/office/drawing/2014/main" id="{4880430A-3A6F-CD39-1941-DBCFDA1152E2}"/>
              </a:ext>
            </a:extLst>
          </p:cNvPr>
          <p:cNvSpPr/>
          <p:nvPr/>
        </p:nvSpPr>
        <p:spPr>
          <a:xfrm flipV="1">
            <a:off x="3118337" y="9862570"/>
            <a:ext cx="103410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C41592F6-21FF-5DB1-D7C7-36AD1189156B}"/>
              </a:ext>
            </a:extLst>
          </p:cNvPr>
          <p:cNvSpPr/>
          <p:nvPr/>
        </p:nvSpPr>
        <p:spPr>
          <a:xfrm flipV="1">
            <a:off x="8112370" y="10599682"/>
            <a:ext cx="5347058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8902E27B-F98C-C969-E0DE-650F9F1C627C}"/>
              </a:ext>
            </a:extLst>
          </p:cNvPr>
          <p:cNvSpPr/>
          <p:nvPr/>
        </p:nvSpPr>
        <p:spPr>
          <a:xfrm flipV="1">
            <a:off x="3564293" y="9131606"/>
            <a:ext cx="989513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2C124608-1CF9-EE5F-939C-7CBD60096487}"/>
              </a:ext>
            </a:extLst>
          </p:cNvPr>
          <p:cNvSpPr/>
          <p:nvPr/>
        </p:nvSpPr>
        <p:spPr>
          <a:xfrm>
            <a:off x="-37220" y="633614"/>
            <a:ext cx="567101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649B97CD-19AC-663B-7436-262BD4D4E388}"/>
              </a:ext>
            </a:extLst>
          </p:cNvPr>
          <p:cNvSpPr txBox="1"/>
          <p:nvPr/>
        </p:nvSpPr>
        <p:spPr>
          <a:xfrm>
            <a:off x="3031251" y="9210516"/>
            <a:ext cx="10341095" cy="232371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000" dirty="0" err="1">
                <a:latin typeface="Montserrat" pitchFamily="2" charset="77"/>
              </a:rPr>
              <a:t>Sprečavanje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bolesti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koje</a:t>
            </a:r>
            <a:r>
              <a:rPr lang="en-GB" sz="4000" b="1" dirty="0">
                <a:latin typeface="Montserrat" pitchFamily="2" charset="77"/>
              </a:rPr>
              <a:t> se </a:t>
            </a:r>
            <a:r>
              <a:rPr lang="en-GB" sz="4000" b="1" dirty="0" err="1">
                <a:latin typeface="Montserrat" pitchFamily="2" charset="77"/>
              </a:rPr>
              <a:t>prenose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hranom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kroz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naučno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zasnovane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prakse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bezbjednosti</a:t>
            </a:r>
            <a:r>
              <a:rPr lang="en-GB" sz="4000" dirty="0">
                <a:latin typeface="Montserrat" pitchFamily="2" charset="77"/>
              </a:rPr>
              <a:t> hrane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8591C334-06A2-13C6-68FA-5A2D532C86B9}"/>
              </a:ext>
            </a:extLst>
          </p:cNvPr>
          <p:cNvSpPr/>
          <p:nvPr/>
        </p:nvSpPr>
        <p:spPr>
          <a:xfrm>
            <a:off x="-24840" y="1562979"/>
            <a:ext cx="837167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F1A04B0D-5BD6-813D-E042-29F7A77A934D}"/>
              </a:ext>
            </a:extLst>
          </p:cNvPr>
          <p:cNvSpPr txBox="1"/>
          <p:nvPr/>
        </p:nvSpPr>
        <p:spPr>
          <a:xfrm>
            <a:off x="331273" y="711200"/>
            <a:ext cx="13041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Svjetski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dan </a:t>
            </a:r>
            <a:b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</a:b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bezbjednosti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hrane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59884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FE050-F62C-E8D5-F120-8A77FD923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BA92A29-0618-7D7F-A662-12460D3362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214" r="12056"/>
          <a:stretch>
            <a:fillRect/>
          </a:stretch>
        </p:blipFill>
        <p:spPr>
          <a:xfrm>
            <a:off x="0" y="0"/>
            <a:ext cx="13716000" cy="1238993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5E5A56F1-F362-5390-3E3E-B3BE0AA25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6F1F7EB5-0B57-C6B7-201A-1AB4FAB6EF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111" name="Rectangle 110">
            <a:extLst>
              <a:ext uri="{FF2B5EF4-FFF2-40B4-BE49-F238E27FC236}">
                <a16:creationId xmlns:a16="http://schemas.microsoft.com/office/drawing/2014/main" id="{DF86B1CE-ACB0-8048-D67E-EF51FAD3C3DB}"/>
              </a:ext>
            </a:extLst>
          </p:cNvPr>
          <p:cNvSpPr/>
          <p:nvPr/>
        </p:nvSpPr>
        <p:spPr>
          <a:xfrm flipV="1">
            <a:off x="3118337" y="9862570"/>
            <a:ext cx="103410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0969BF3A-DD09-222A-A7F0-AA76A20A7FA7}"/>
              </a:ext>
            </a:extLst>
          </p:cNvPr>
          <p:cNvSpPr/>
          <p:nvPr/>
        </p:nvSpPr>
        <p:spPr>
          <a:xfrm flipV="1">
            <a:off x="8112370" y="10599682"/>
            <a:ext cx="5347058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A60D7BBE-E9E7-2F92-42F6-D4773231CC55}"/>
              </a:ext>
            </a:extLst>
          </p:cNvPr>
          <p:cNvSpPr/>
          <p:nvPr/>
        </p:nvSpPr>
        <p:spPr>
          <a:xfrm flipV="1">
            <a:off x="3564293" y="9131606"/>
            <a:ext cx="989513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AE81AB79-09DE-12F3-47B0-39D045581519}"/>
              </a:ext>
            </a:extLst>
          </p:cNvPr>
          <p:cNvSpPr/>
          <p:nvPr/>
        </p:nvSpPr>
        <p:spPr>
          <a:xfrm>
            <a:off x="-37220" y="633614"/>
            <a:ext cx="567101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08BF410-3EB2-FF6E-DF30-8904EA4C041F}"/>
              </a:ext>
            </a:extLst>
          </p:cNvPr>
          <p:cNvSpPr txBox="1"/>
          <p:nvPr/>
        </p:nvSpPr>
        <p:spPr>
          <a:xfrm>
            <a:off x="3031251" y="9210516"/>
            <a:ext cx="10341095" cy="232371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000" dirty="0" err="1">
                <a:latin typeface="Montserrat" pitchFamily="2" charset="77"/>
              </a:rPr>
              <a:t>Sprečavanje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bolesti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koje</a:t>
            </a:r>
            <a:r>
              <a:rPr lang="en-GB" sz="4000" b="1" dirty="0">
                <a:latin typeface="Montserrat" pitchFamily="2" charset="77"/>
              </a:rPr>
              <a:t> se </a:t>
            </a:r>
            <a:r>
              <a:rPr lang="en-GB" sz="4000" b="1" dirty="0" err="1">
                <a:latin typeface="Montserrat" pitchFamily="2" charset="77"/>
              </a:rPr>
              <a:t>prenose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hranom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kroz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naučno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zasnovane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prakse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bezbjednosti</a:t>
            </a:r>
            <a:r>
              <a:rPr lang="en-GB" sz="4000" dirty="0">
                <a:latin typeface="Montserrat" pitchFamily="2" charset="77"/>
              </a:rPr>
              <a:t> hrane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C6F49ADA-7F11-E77D-6550-5AEDAE967AC1}"/>
              </a:ext>
            </a:extLst>
          </p:cNvPr>
          <p:cNvSpPr/>
          <p:nvPr/>
        </p:nvSpPr>
        <p:spPr>
          <a:xfrm>
            <a:off x="-24840" y="1562979"/>
            <a:ext cx="837167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771C11DD-0E9D-F353-3A1A-9348082453AB}"/>
              </a:ext>
            </a:extLst>
          </p:cNvPr>
          <p:cNvSpPr txBox="1"/>
          <p:nvPr/>
        </p:nvSpPr>
        <p:spPr>
          <a:xfrm>
            <a:off x="331273" y="711200"/>
            <a:ext cx="13041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Svjetski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dan </a:t>
            </a:r>
            <a:b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</a:b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bezbjednosti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hrane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53521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67E56-0500-700B-F647-807025D49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467A8A1-5352-1EB6-006C-7380DF2DEC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135" r="13135"/>
          <a:stretch/>
        </p:blipFill>
        <p:spPr>
          <a:xfrm>
            <a:off x="0" y="0"/>
            <a:ext cx="13716000" cy="1238993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9E40E13-398C-A3CE-13F9-C659571BA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B4C82581-E82B-C00A-4710-7DAFC1DC34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111" name="Rectangle 110">
            <a:extLst>
              <a:ext uri="{FF2B5EF4-FFF2-40B4-BE49-F238E27FC236}">
                <a16:creationId xmlns:a16="http://schemas.microsoft.com/office/drawing/2014/main" id="{7CFC31DB-1794-3B70-904C-4FB241B2D646}"/>
              </a:ext>
            </a:extLst>
          </p:cNvPr>
          <p:cNvSpPr/>
          <p:nvPr/>
        </p:nvSpPr>
        <p:spPr>
          <a:xfrm flipV="1">
            <a:off x="3118337" y="9862570"/>
            <a:ext cx="103410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B7267BFB-58A5-177F-8968-5C94FD35F1C9}"/>
              </a:ext>
            </a:extLst>
          </p:cNvPr>
          <p:cNvSpPr/>
          <p:nvPr/>
        </p:nvSpPr>
        <p:spPr>
          <a:xfrm flipV="1">
            <a:off x="8112370" y="10599682"/>
            <a:ext cx="5347058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742C80DC-2576-D4A4-0D60-024E0786EFC8}"/>
              </a:ext>
            </a:extLst>
          </p:cNvPr>
          <p:cNvSpPr/>
          <p:nvPr/>
        </p:nvSpPr>
        <p:spPr>
          <a:xfrm flipV="1">
            <a:off x="3564293" y="9131606"/>
            <a:ext cx="989513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E9DBC650-47E2-CDA7-7883-B5BA802F67EE}"/>
              </a:ext>
            </a:extLst>
          </p:cNvPr>
          <p:cNvSpPr/>
          <p:nvPr/>
        </p:nvSpPr>
        <p:spPr>
          <a:xfrm>
            <a:off x="-37220" y="633614"/>
            <a:ext cx="567101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337C41EF-BE18-1B5C-F1FB-4CE5E3B76572}"/>
              </a:ext>
            </a:extLst>
          </p:cNvPr>
          <p:cNvSpPr txBox="1"/>
          <p:nvPr/>
        </p:nvSpPr>
        <p:spPr>
          <a:xfrm>
            <a:off x="3031251" y="9210516"/>
            <a:ext cx="10341095" cy="232371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000" dirty="0" err="1">
                <a:latin typeface="Montserrat" pitchFamily="2" charset="77"/>
              </a:rPr>
              <a:t>Sprečavanje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bolesti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koje</a:t>
            </a:r>
            <a:r>
              <a:rPr lang="en-GB" sz="4000" b="1" dirty="0">
                <a:latin typeface="Montserrat" pitchFamily="2" charset="77"/>
              </a:rPr>
              <a:t> se </a:t>
            </a:r>
            <a:r>
              <a:rPr lang="en-GB" sz="4000" b="1" dirty="0" err="1">
                <a:latin typeface="Montserrat" pitchFamily="2" charset="77"/>
              </a:rPr>
              <a:t>prenose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hranom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kroz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naučno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zasnovane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prakse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bezbjednosti</a:t>
            </a:r>
            <a:r>
              <a:rPr lang="en-GB" sz="4000" dirty="0">
                <a:latin typeface="Montserrat" pitchFamily="2" charset="77"/>
              </a:rPr>
              <a:t> hrane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E1C3BA00-B3E5-72AB-3FF1-648195C3B0FB}"/>
              </a:ext>
            </a:extLst>
          </p:cNvPr>
          <p:cNvSpPr/>
          <p:nvPr/>
        </p:nvSpPr>
        <p:spPr>
          <a:xfrm>
            <a:off x="-24840" y="1562979"/>
            <a:ext cx="837167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1F5FF4B1-CC74-36A7-72F9-D85E16D18C34}"/>
              </a:ext>
            </a:extLst>
          </p:cNvPr>
          <p:cNvSpPr txBox="1"/>
          <p:nvPr/>
        </p:nvSpPr>
        <p:spPr>
          <a:xfrm>
            <a:off x="331273" y="711200"/>
            <a:ext cx="13041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Svjetski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dan </a:t>
            </a:r>
            <a:b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</a:b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bezbjednosti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hrane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665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072FA-1249-4DC6-B88B-55BCBE638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2FD6D05B-718B-4047-07FD-357F919512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570" r="3953"/>
          <a:stretch>
            <a:fillRect/>
          </a:stretch>
        </p:blipFill>
        <p:spPr>
          <a:xfrm>
            <a:off x="-2" y="0"/>
            <a:ext cx="13716002" cy="122654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C18FF1B-E475-2BBD-1D31-92C8C07FE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C4C0F23E-91C1-834A-F65D-80917F6CB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104" name="Rectangle 103">
            <a:extLst>
              <a:ext uri="{FF2B5EF4-FFF2-40B4-BE49-F238E27FC236}">
                <a16:creationId xmlns:a16="http://schemas.microsoft.com/office/drawing/2014/main" id="{555F14B2-FF03-AA14-60D3-420934B460B8}"/>
              </a:ext>
            </a:extLst>
          </p:cNvPr>
          <p:cNvSpPr/>
          <p:nvPr/>
        </p:nvSpPr>
        <p:spPr>
          <a:xfrm flipV="1">
            <a:off x="3118337" y="9862570"/>
            <a:ext cx="103410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F8F37AE-0C32-3F86-9102-6B7521297D5F}"/>
              </a:ext>
            </a:extLst>
          </p:cNvPr>
          <p:cNvSpPr/>
          <p:nvPr/>
        </p:nvSpPr>
        <p:spPr>
          <a:xfrm flipV="1">
            <a:off x="8112370" y="10599682"/>
            <a:ext cx="5347058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59238384-3DDE-1233-EA7F-815855C904DD}"/>
              </a:ext>
            </a:extLst>
          </p:cNvPr>
          <p:cNvSpPr/>
          <p:nvPr/>
        </p:nvSpPr>
        <p:spPr>
          <a:xfrm flipV="1">
            <a:off x="3564293" y="9131606"/>
            <a:ext cx="989513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C46BA3C1-84A0-B4ED-045C-94DF5747E574}"/>
              </a:ext>
            </a:extLst>
          </p:cNvPr>
          <p:cNvSpPr/>
          <p:nvPr/>
        </p:nvSpPr>
        <p:spPr>
          <a:xfrm>
            <a:off x="-37220" y="633614"/>
            <a:ext cx="567101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40334D11-11E4-13E1-E91E-63F2B88CE46F}"/>
              </a:ext>
            </a:extLst>
          </p:cNvPr>
          <p:cNvSpPr txBox="1"/>
          <p:nvPr/>
        </p:nvSpPr>
        <p:spPr>
          <a:xfrm>
            <a:off x="3031251" y="9210516"/>
            <a:ext cx="10341095" cy="232371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000" dirty="0" err="1">
                <a:latin typeface="Montserrat" pitchFamily="2" charset="77"/>
              </a:rPr>
              <a:t>Sprečavanje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bolesti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koje</a:t>
            </a:r>
            <a:r>
              <a:rPr lang="en-GB" sz="4000" b="1" dirty="0">
                <a:latin typeface="Montserrat" pitchFamily="2" charset="77"/>
              </a:rPr>
              <a:t> se </a:t>
            </a:r>
            <a:r>
              <a:rPr lang="en-GB" sz="4000" b="1" dirty="0" err="1">
                <a:latin typeface="Montserrat" pitchFamily="2" charset="77"/>
              </a:rPr>
              <a:t>prenose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hranom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kroz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naučno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zasnovane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prakse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bezbjednosti</a:t>
            </a:r>
            <a:r>
              <a:rPr lang="en-GB" sz="4000" dirty="0">
                <a:latin typeface="Montserrat" pitchFamily="2" charset="77"/>
              </a:rPr>
              <a:t> hrane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56951A0E-625C-FEC7-2A95-DECA4143A6EE}"/>
              </a:ext>
            </a:extLst>
          </p:cNvPr>
          <p:cNvSpPr/>
          <p:nvPr/>
        </p:nvSpPr>
        <p:spPr>
          <a:xfrm>
            <a:off x="-24840" y="1562979"/>
            <a:ext cx="837167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92251211-EA45-DD07-5B59-7B87B6408641}"/>
              </a:ext>
            </a:extLst>
          </p:cNvPr>
          <p:cNvSpPr txBox="1"/>
          <p:nvPr/>
        </p:nvSpPr>
        <p:spPr>
          <a:xfrm>
            <a:off x="331273" y="711200"/>
            <a:ext cx="13041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Svjetski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dan </a:t>
            </a:r>
            <a:b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</a:b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bezbjednosti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hrane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53025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erson looking at a food in the fridge&#10;&#10;AI-generated content may be incorrect.">
            <a:extLst>
              <a:ext uri="{FF2B5EF4-FFF2-40B4-BE49-F238E27FC236}">
                <a16:creationId xmlns:a16="http://schemas.microsoft.com/office/drawing/2014/main" id="{9F770740-4C8E-0A47-187D-63F76ED80CF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368" t="3092" r="6315"/>
          <a:stretch>
            <a:fillRect/>
          </a:stretch>
        </p:blipFill>
        <p:spPr>
          <a:xfrm>
            <a:off x="-2877" y="-2876"/>
            <a:ext cx="13716002" cy="122654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2CD949B-405C-9F9E-0390-2547CE940A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26015023-D3AC-DB0D-6814-84C89C48A0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70" name="Rectangle 69">
            <a:extLst>
              <a:ext uri="{FF2B5EF4-FFF2-40B4-BE49-F238E27FC236}">
                <a16:creationId xmlns:a16="http://schemas.microsoft.com/office/drawing/2014/main" id="{2ADB62E7-182B-57B8-FE7D-D0C41B26E175}"/>
              </a:ext>
            </a:extLst>
          </p:cNvPr>
          <p:cNvSpPr/>
          <p:nvPr/>
        </p:nvSpPr>
        <p:spPr>
          <a:xfrm flipV="1">
            <a:off x="3118337" y="9862570"/>
            <a:ext cx="103410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79B8C50F-E356-DFEC-3311-99AFDB27573B}"/>
              </a:ext>
            </a:extLst>
          </p:cNvPr>
          <p:cNvSpPr/>
          <p:nvPr/>
        </p:nvSpPr>
        <p:spPr>
          <a:xfrm flipV="1">
            <a:off x="8112370" y="10599682"/>
            <a:ext cx="5347058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B8C59F1E-E76F-BE7C-9E54-BE0BC77B869F}"/>
              </a:ext>
            </a:extLst>
          </p:cNvPr>
          <p:cNvSpPr/>
          <p:nvPr/>
        </p:nvSpPr>
        <p:spPr>
          <a:xfrm flipV="1">
            <a:off x="3564293" y="9131606"/>
            <a:ext cx="989513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714F8ECC-2309-B30E-9959-6FB04B60E132}"/>
              </a:ext>
            </a:extLst>
          </p:cNvPr>
          <p:cNvSpPr/>
          <p:nvPr/>
        </p:nvSpPr>
        <p:spPr>
          <a:xfrm>
            <a:off x="-37220" y="633614"/>
            <a:ext cx="567101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C60A172-C948-010D-DBB4-9874F706773E}"/>
              </a:ext>
            </a:extLst>
          </p:cNvPr>
          <p:cNvSpPr txBox="1"/>
          <p:nvPr/>
        </p:nvSpPr>
        <p:spPr>
          <a:xfrm>
            <a:off x="3031251" y="9210516"/>
            <a:ext cx="10341095" cy="232371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000" dirty="0" err="1">
                <a:latin typeface="Montserrat" pitchFamily="2" charset="77"/>
              </a:rPr>
              <a:t>Sprečavanje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bolesti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koje</a:t>
            </a:r>
            <a:r>
              <a:rPr lang="en-GB" sz="4000" b="1" dirty="0">
                <a:latin typeface="Montserrat" pitchFamily="2" charset="77"/>
              </a:rPr>
              <a:t> se </a:t>
            </a:r>
            <a:r>
              <a:rPr lang="en-GB" sz="4000" b="1" dirty="0" err="1">
                <a:latin typeface="Montserrat" pitchFamily="2" charset="77"/>
              </a:rPr>
              <a:t>prenose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hranom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kroz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naučno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zasnovane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prakse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bezbjednosti</a:t>
            </a:r>
            <a:r>
              <a:rPr lang="en-GB" sz="4000" dirty="0">
                <a:latin typeface="Montserrat" pitchFamily="2" charset="77"/>
              </a:rPr>
              <a:t> hrane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F9B387AC-F8D1-4A7B-EBAF-BA90742B5F0D}"/>
              </a:ext>
            </a:extLst>
          </p:cNvPr>
          <p:cNvSpPr/>
          <p:nvPr/>
        </p:nvSpPr>
        <p:spPr>
          <a:xfrm>
            <a:off x="-24840" y="1562979"/>
            <a:ext cx="837167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438A5C0-9CF8-3C47-8FB7-88D083BEBCF0}"/>
              </a:ext>
            </a:extLst>
          </p:cNvPr>
          <p:cNvSpPr txBox="1"/>
          <p:nvPr/>
        </p:nvSpPr>
        <p:spPr>
          <a:xfrm>
            <a:off x="331273" y="711200"/>
            <a:ext cx="13041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Svjetski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dan </a:t>
            </a:r>
            <a:b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</a:b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bezbjednosti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hrane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Props1.xml><?xml version="1.0" encoding="utf-8"?>
<ds:datastoreItem xmlns:ds="http://schemas.openxmlformats.org/officeDocument/2006/customXml" ds:itemID="{72BC26F7-1CAB-4106-A1CE-BC9246247E88}">
  <ds:schemaRefs>
    <ds:schemaRef ds:uri="0528b274-48f2-4258-ae4e-d4f6dfd934b7"/>
    <ds:schemaRef ds:uri="34b48345-9ac7-4050-93a6-4b531ea34ae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C003FB7-392B-45B0-9960-939A5276CB1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292C29C-83BC-43C2-B036-EB0868253F5F}">
  <ds:schemaRefs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  <ds:schemaRef ds:uri="http://www.w3.org/XML/1998/namespace"/>
    <ds:schemaRef ds:uri="0528b274-48f2-4258-ae4e-d4f6dfd934b7"/>
    <ds:schemaRef ds:uri="34b48345-9ac7-4050-93a6-4b531ea34ae8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102</Words>
  <Application>Microsoft Office PowerPoint</Application>
  <PresentationFormat>Custom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Montserrat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Barabucci, Claudia</cp:lastModifiedBy>
  <cp:revision>92</cp:revision>
  <dcterms:created xsi:type="dcterms:W3CDTF">2024-06-06T13:31:57Z</dcterms:created>
  <dcterms:modified xsi:type="dcterms:W3CDTF">2026-06-03T17:21:49Z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  <property fmtid="{D5CDD505-2E9C-101B-9397-08002B2CF9AE}" pid="4" name="GCG_PML_LeadUnit">
    <vt:lpwstr>1;#Com|91be7a05-0945-a784-da6c-191e4d516dea</vt:lpwstr>
  </property>
  <property fmtid="{D5CDD505-2E9C-101B-9397-08002B2CF9AE}" pid="5" name="GCG_PML_Sector">
    <vt:lpwstr>9;#COMMUNICATION|ebc27f1f-b863-4d4d-abe6-ca23350f1598</vt:lpwstr>
  </property>
  <property fmtid="{D5CDD505-2E9C-101B-9397-08002B2CF9AE}" pid="6" name="GCG_PDoc_Hierarchy">
    <vt:lpwstr>12;#02-Implementation|8c557e85-3b5a-4fad-9e4e-5dbb79834368</vt:lpwstr>
  </property>
  <property fmtid="{D5CDD505-2E9C-101B-9397-08002B2CF9AE}" pid="7" name="GCG_PML_NatureOfContract">
    <vt:lpwstr>2;#Time ＆ Material|c684b1da-f893-427f-aa54-5af376496c76</vt:lpwstr>
  </property>
  <property fmtid="{D5CDD505-2E9C-101B-9397-08002B2CF9AE}" pid="8" name="GCG_PML_Country">
    <vt:lpwstr>7;#Belgium|215c9f7d-a693-454f-9b23-42466d4f9576</vt:lpwstr>
  </property>
  <property fmtid="{D5CDD505-2E9C-101B-9397-08002B2CF9AE}" pid="9" name="GCG_PML_Unit">
    <vt:lpwstr>1;#Com|91be7a05-0945-a784-da6c-191e4d516dea</vt:lpwstr>
  </property>
  <property fmtid="{D5CDD505-2E9C-101B-9397-08002B2CF9AE}" pid="10" name="GCG_PML_SDG">
    <vt:lpwstr/>
  </property>
  <property fmtid="{D5CDD505-2E9C-101B-9397-08002B2CF9AE}" pid="11" name="GCG_PML_Beneficiary">
    <vt:lpwstr>11;#EFSA - European Food Safety Authority|65dce739-9741-494e-ad69-b6bf05113814</vt:lpwstr>
  </property>
  <property fmtid="{D5CDD505-2E9C-101B-9397-08002B2CF9AE}" pid="12" name="GCG_PML_TechnicalFields">
    <vt:lpwstr>10;#Communication|e78e3ec7-70bd-4cc0-abad-24308b3e17a7</vt:lpwstr>
  </property>
  <property fmtid="{D5CDD505-2E9C-101B-9397-08002B2CF9AE}" pid="13" name="GCG_PML_ServiceLine">
    <vt:lpwstr/>
  </property>
  <property fmtid="{D5CDD505-2E9C-101B-9397-08002B2CF9AE}" pid="14" name="GCG_PML_Region">
    <vt:lpwstr>3;#Western Europe|8871c1ee-64d1-46cb-811b-140ad92c009f;#4;#Europe ＆ Central Asia|fb72a473-b246-49e0-bcf4-5be0d2c6efcc;#5;#EU Member States|38612e80-6003-4ce7-af68-85c04bce5180;#6;#European Economic Area|943a8c03-5a98-407c-b0cf-a70481c69969</vt:lpwstr>
  </property>
  <property fmtid="{D5CDD505-2E9C-101B-9397-08002B2CF9AE}" pid="15" name="GCG_PML_Financier">
    <vt:lpwstr>8;#EU - European Union|b05e4926-cd10-4aa1-a755-88a1fa9d24c8</vt:lpwstr>
  </property>
</Properties>
</file>