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" panose="00000800000000000000" charset="0"/>
      <p:regular r:id="rId19"/>
    </p:embeddedFont>
    <p:embeddedFont>
      <p:font typeface="Montserrat Medium" panose="00000600000000000000" pitchFamily="2" charset="0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6-03T08:47:19.616" v="103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6-03T08:47:19.616" v="103" actId="1076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6-03T08:46:47.437" v="91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08:47:19.616" v="103" actId="1076"/>
          <ac:spMkLst>
            <pc:docMk/>
            <pc:sldMk cId="0" sldId="256"/>
            <ac:spMk id="6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08:47:14.970" v="102" actId="404"/>
          <ac:spMkLst>
            <pc:docMk/>
            <pc:sldMk cId="0" sldId="256"/>
            <ac:spMk id="8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3T08:47:06.509" v="99" actId="1076"/>
          <ac:grpSpMkLst>
            <pc:docMk/>
            <pc:sldMk cId="0" sldId="256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6-03T08:46:34.007" v="89" actId="1076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08:46:34.007" v="89" actId="1076"/>
          <ac:spMkLst>
            <pc:docMk/>
            <pc:sldMk cId="0" sldId="258"/>
            <ac:spMk id="9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5-19T16:16:21.903" v="68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6:21.903" v="68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6-03T08:46:08.871" v="8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6-03T08:46:08.871" v="85" actId="1076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5-19T16:17:01.003" v="75" actId="167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5-19T16:16:55.829" v="74" actId="167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modSp mod">
        <pc:chgData name="Barabucci, Claudia" userId="5972fce7-4b5c-405c-9f83-b43540fc848d" providerId="ADAL" clId="{59C703F8-0332-4C4B-9A3D-B60EF4A886B5}" dt="2026-06-03T08:46:15.346" v="86" actId="1076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6-03T08:46:15.346" v="86" actId="1076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6-03T08:46:21.306" v="87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3T08:46:21.306" v="87" actId="1076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6-03T08:46:26.391" v="88" actId="1076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08:46:26.391" v="88" actId="1076"/>
          <ac:spMkLst>
            <pc:docMk/>
            <pc:sldMk cId="0" sldId="265"/>
            <ac:spMk id="5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4" name="Freeform 4"/>
          <p:cNvSpPr/>
          <p:nvPr/>
        </p:nvSpPr>
        <p:spPr>
          <a:xfrm flipH="1">
            <a:off x="785124" y="9727722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bg" dirty="0"/>
          </a:p>
        </p:txBody>
      </p:sp>
      <p:grpSp>
        <p:nvGrpSpPr>
          <p:cNvPr id="5" name="Group 5"/>
          <p:cNvGrpSpPr/>
          <p:nvPr/>
        </p:nvGrpSpPr>
        <p:grpSpPr>
          <a:xfrm>
            <a:off x="819747" y="392608"/>
            <a:ext cx="9173724" cy="4432115"/>
            <a:chOff x="0" y="-57150"/>
            <a:chExt cx="2416125" cy="1167305"/>
          </a:xfrm>
        </p:grpSpPr>
        <p:sp>
          <p:nvSpPr>
            <p:cNvPr id="6" name="Freeform 6"/>
            <p:cNvSpPr/>
            <p:nvPr/>
          </p:nvSpPr>
          <p:spPr>
            <a:xfrm>
              <a:off x="376965" y="771683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bg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54135" y="1773184"/>
            <a:ext cx="8345804" cy="7502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bg" sz="880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Честит Световен</a:t>
            </a:r>
          </a:p>
          <a:p>
            <a:pPr algn="r" rtl="0">
              <a:lnSpc>
                <a:spcPts val="11736"/>
              </a:lnSpc>
            </a:pPr>
            <a:r>
              <a:rPr lang="bg" sz="880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ден за безопасност на храните!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5" name="Freeform 5"/>
          <p:cNvSpPr/>
          <p:nvPr/>
        </p:nvSpPr>
        <p:spPr>
          <a:xfrm>
            <a:off x="3096870" y="10896600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bg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Научете повече за заболяванията, </a:t>
            </a:r>
            <a:r>
              <a:rPr lang="bg" sz="5213" b="0" i="0" u="non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причинени от храни </a:t>
            </a:r>
            <a:r>
              <a:rPr lang="bg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със </a:t>
            </a:r>
            <a:r>
              <a:rPr lang="bg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442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bg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Тази година темата е </a:t>
            </a:r>
            <a:r>
              <a:rPr lang="bg" sz="575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„От проблем към решения — безопасна храна навсякъде“.</a:t>
            </a:r>
            <a:r>
              <a:rPr lang="bg" sz="5751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bg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220518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bg" sz="533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Да научим някои факти!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9" name="TextBox 9"/>
          <p:cNvSpPr txBox="1"/>
          <p:nvPr/>
        </p:nvSpPr>
        <p:spPr>
          <a:xfrm>
            <a:off x="1153688" y="1986789"/>
            <a:ext cx="8930390" cy="53091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00"/>
              </a:lnSpc>
            </a:pPr>
            <a:r>
              <a:rPr lang="ru-RU" sz="6000" dirty="0">
                <a:solidFill>
                  <a:schemeClr val="bg1"/>
                </a:solidFill>
              </a:rPr>
              <a:t>Тя показва как много </a:t>
            </a:r>
            <a:r>
              <a:rPr lang="ru-RU" sz="6000" dirty="0">
                <a:solidFill>
                  <a:srgbClr val="FF0000"/>
                </a:solidFill>
              </a:rPr>
              <a:t>заболявания, причинени от храни </a:t>
            </a:r>
            <a:r>
              <a:rPr lang="ru-RU" sz="6000" dirty="0">
                <a:solidFill>
                  <a:schemeClr val="bg1"/>
                </a:solidFill>
              </a:rPr>
              <a:t>оказват влияние върху здравето, поминъка, образованието и икономиката.</a:t>
            </a:r>
            <a:endParaRPr lang="bg" sz="5750" b="1" dirty="0">
              <a:solidFill>
                <a:schemeClr val="bg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442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bg-BG" sz="6231" b="0" i="0" u="none" strike="noStrik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П</a:t>
            </a:r>
            <a:r>
              <a:rPr lang="bg" sz="6231" b="0" i="0" u="none" strike="noStrik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лодовете и зеленчуците от биологично производство не трябва да се мият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6" y="9288487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3"/>
              </a:lnSpc>
              <a:spcBef>
                <a:spcPct val="0"/>
              </a:spcBef>
            </a:pPr>
            <a:r>
              <a:rPr lang="ru-RU" sz="5400" dirty="0">
                <a:solidFill>
                  <a:schemeClr val="bg1"/>
                </a:solidFill>
              </a:rPr>
              <a:t>Измиването на плодовете и зеленчуците с чиста вода, </a:t>
            </a:r>
            <a:r>
              <a:rPr lang="ru-RU" sz="5400" dirty="0">
                <a:solidFill>
                  <a:srgbClr val="FF0000"/>
                </a:solidFill>
              </a:rPr>
              <a:t>включително и на тези от биологично производство</a:t>
            </a:r>
            <a:r>
              <a:rPr lang="ru-RU" sz="5400" dirty="0">
                <a:solidFill>
                  <a:schemeClr val="bg1"/>
                </a:solidFill>
              </a:rPr>
              <a:t>, помага за премахването на замърсители и вредни микроорганизми.</a:t>
            </a:r>
            <a:endParaRPr lang="bg" sz="5030" b="0" i="0" u="none" baseline="0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bg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bg" sz="6231" b="0" i="0" u="none" strike="noStrik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Можете да размразявате замразени храни на стайна температура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8229600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bg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bg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Размразяването на храни</a:t>
            </a:r>
            <a:r>
              <a:rPr lang="bg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в хладилника или в студена вода </a:t>
            </a:r>
            <a:r>
              <a:rPr lang="bg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предотвратява растежа</a:t>
            </a:r>
            <a:r>
              <a:rPr lang="bg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на микроорганизми.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bg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Мога да се разболея от храна, която съм ял преди 3 дни</a:t>
            </a:r>
            <a:r>
              <a:rPr lang="bg" sz="6231" b="0" i="0" u="non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???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671" y="758649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bg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bg" sz="5031" b="0" i="0" u="non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Симптомите при някои заболявания, причинени от храни</a:t>
            </a:r>
            <a:r>
              <a:rPr lang="bg-BG" sz="5031" b="0" i="0" u="non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  <a:r>
              <a:rPr lang="bg" sz="5031" b="0" i="0" u="none" baseline="0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 могат да се появят и след няколко часа.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bg" dirty="0"/>
          </a:p>
        </p:txBody>
      </p:sp>
      <p:grpSp>
        <p:nvGrpSpPr>
          <p:cNvPr id="5" name="Group 5"/>
          <p:cNvGrpSpPr/>
          <p:nvPr/>
        </p:nvGrpSpPr>
        <p:grpSpPr>
          <a:xfrm>
            <a:off x="5142600" y="2354400"/>
            <a:ext cx="275916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bg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bg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МИТ/ФАКТ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B91971-1BD0-48CB-8BF6-9DDAFAA97D34}">
  <ds:schemaRefs>
    <ds:schemaRef ds:uri="0528b274-48f2-4258-ae4e-d4f6dfd934b7"/>
    <ds:schemaRef ds:uri="http://purl.org/dc/dcmitype/"/>
    <ds:schemaRef ds:uri="http://schemas.microsoft.com/office/2006/documentManagement/types"/>
    <ds:schemaRef ds:uri="http://schemas.microsoft.com/office/2006/metadata/properties"/>
    <ds:schemaRef ds:uri="34b48345-9ac7-4050-93a6-4b531ea34ae8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Montserrat Medium</vt:lpstr>
      <vt:lpstr>Montserrat Bold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dc:creator>User</dc:creator>
  <cp:lastModifiedBy>Barabucci, Claudia</cp:lastModifiedBy>
  <cp:revision>6</cp:revision>
  <dcterms:created xsi:type="dcterms:W3CDTF">2006-08-16T00:00:00Z</dcterms:created>
  <dcterms:modified xsi:type="dcterms:W3CDTF">2026-06-03T08:47:22Z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