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11"/>
  </p:notesMasterIdLst>
  <p:sldIdLst>
    <p:sldId id="272" r:id="rId5"/>
    <p:sldId id="268" r:id="rId6"/>
    <p:sldId id="267" r:id="rId7"/>
    <p:sldId id="271" r:id="rId8"/>
    <p:sldId id="269" r:id="rId9"/>
    <p:sldId id="266" r:id="rId10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E6EC51-5689-30C8-5E25-97A4B2EDB608}" name="Barabucci, Claudia" initials="BC" userId="S::claudia.barabucci_gopa.eu#ext#@efsa815.onmicrosoft.com::8c66b775-c6b3-42de-a97f-5d050fa0c3a8" providerId="AD"/>
  <p188:author id="{19FF4A7A-DDF9-0AE8-1D0A-A79A9EB65E64}" name="SMITH Anthony Ian Mark" initials="AS" userId="S::Anthony.SMITH@efsa.europa.eu::dc372636-b4b6-4424-aedc-d6272fc4e948" providerId="AD"/>
  <p188:author id="{6E9BECD8-AFB2-30D4-5CCF-0BDD30B2DF66}" name="SMITH Anthony Ian Mark" initials="SM" userId="S::anthony.smith@efsa.europa.eu::dc372636-b4b6-4424-aedc-d6272fc4e94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30"/>
    <a:srgbClr val="000000"/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DAF707-C8EE-48A5-84DB-20CF8304630C}" v="11" dt="2026-06-04T16:24:26.018"/>
    <p1510:client id="{D86157B8-B035-4C46-9936-DFC738129AE7}" v="7" dt="2026-06-04T16:50:23.0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08" autoAdjust="0"/>
    <p:restoredTop sz="94661"/>
  </p:normalViewPr>
  <p:slideViewPr>
    <p:cSldViewPr snapToGrid="0">
      <p:cViewPr varScale="1">
        <p:scale>
          <a:sx n="53" d="100"/>
          <a:sy n="53" d="100"/>
        </p:scale>
        <p:origin x="20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5972fce7-4b5c-405c-9f83-b43540fc848d" providerId="ADAL" clId="{59C703F8-0332-4C4B-9A3D-B60EF4A886B5}"/>
    <pc:docChg chg="custSel modSld">
      <pc:chgData name="Barabucci, Claudia" userId="5972fce7-4b5c-405c-9f83-b43540fc848d" providerId="ADAL" clId="{59C703F8-0332-4C4B-9A3D-B60EF4A886B5}" dt="2026-06-04T16:50:23.059" v="12"/>
      <pc:docMkLst>
        <pc:docMk/>
      </pc:docMkLst>
      <pc:sldChg chg="addSp modSp">
        <pc:chgData name="Barabucci, Claudia" userId="5972fce7-4b5c-405c-9f83-b43540fc848d" providerId="ADAL" clId="{59C703F8-0332-4C4B-9A3D-B60EF4A886B5}" dt="2026-06-04T16:50:23.059" v="12"/>
        <pc:sldMkLst>
          <pc:docMk/>
          <pc:sldMk cId="868325399" sldId="266"/>
        </pc:sldMkLst>
        <pc:spChg chg="add mod">
          <ac:chgData name="Barabucci, Claudia" userId="5972fce7-4b5c-405c-9f83-b43540fc848d" providerId="ADAL" clId="{59C703F8-0332-4C4B-9A3D-B60EF4A886B5}" dt="2026-06-04T16:50:23.059" v="12"/>
          <ac:spMkLst>
            <pc:docMk/>
            <pc:sldMk cId="868325399" sldId="266"/>
            <ac:spMk id="2" creationId="{DA131812-8935-078F-B6D3-4EB9A3B76978}"/>
          </ac:spMkLst>
        </pc:spChg>
      </pc:sldChg>
      <pc:sldChg chg="addSp modSp">
        <pc:chgData name="Barabucci, Claudia" userId="5972fce7-4b5c-405c-9f83-b43540fc848d" providerId="ADAL" clId="{59C703F8-0332-4C4B-9A3D-B60EF4A886B5}" dt="2026-06-04T16:50:18.364" v="9"/>
        <pc:sldMkLst>
          <pc:docMk/>
          <pc:sldMk cId="853521202" sldId="267"/>
        </pc:sldMkLst>
        <pc:spChg chg="add mod">
          <ac:chgData name="Barabucci, Claudia" userId="5972fce7-4b5c-405c-9f83-b43540fc848d" providerId="ADAL" clId="{59C703F8-0332-4C4B-9A3D-B60EF4A886B5}" dt="2026-06-04T16:50:18.364" v="9"/>
          <ac:spMkLst>
            <pc:docMk/>
            <pc:sldMk cId="853521202" sldId="267"/>
            <ac:spMk id="2" creationId="{F1333ADA-19CF-B7D7-F3AE-FFD94EE1D253}"/>
          </ac:spMkLst>
        </pc:spChg>
      </pc:sldChg>
      <pc:sldChg chg="addSp modSp mod">
        <pc:chgData name="Barabucci, Claudia" userId="5972fce7-4b5c-405c-9f83-b43540fc848d" providerId="ADAL" clId="{59C703F8-0332-4C4B-9A3D-B60EF4A886B5}" dt="2026-06-04T16:50:14.752" v="8" actId="1036"/>
        <pc:sldMkLst>
          <pc:docMk/>
          <pc:sldMk cId="3259884693" sldId="268"/>
        </pc:sldMkLst>
        <pc:spChg chg="add mod">
          <ac:chgData name="Barabucci, Claudia" userId="5972fce7-4b5c-405c-9f83-b43540fc848d" providerId="ADAL" clId="{59C703F8-0332-4C4B-9A3D-B60EF4A886B5}" dt="2026-06-04T16:50:14.752" v="8" actId="1036"/>
          <ac:spMkLst>
            <pc:docMk/>
            <pc:sldMk cId="3259884693" sldId="268"/>
            <ac:spMk id="6" creationId="{EA80654D-391F-8193-B8E6-2B0F444A35AD}"/>
          </ac:spMkLst>
        </pc:spChg>
      </pc:sldChg>
      <pc:sldChg chg="addSp modSp">
        <pc:chgData name="Barabucci, Claudia" userId="5972fce7-4b5c-405c-9f83-b43540fc848d" providerId="ADAL" clId="{59C703F8-0332-4C4B-9A3D-B60EF4A886B5}" dt="2026-06-04T16:50:21.623" v="11"/>
        <pc:sldMkLst>
          <pc:docMk/>
          <pc:sldMk cId="2553025462" sldId="269"/>
        </pc:sldMkLst>
        <pc:spChg chg="add mod">
          <ac:chgData name="Barabucci, Claudia" userId="5972fce7-4b5c-405c-9f83-b43540fc848d" providerId="ADAL" clId="{59C703F8-0332-4C4B-9A3D-B60EF4A886B5}" dt="2026-06-04T16:50:21.623" v="11"/>
          <ac:spMkLst>
            <pc:docMk/>
            <pc:sldMk cId="2553025462" sldId="269"/>
            <ac:spMk id="3" creationId="{581EF69C-4B48-527C-0689-A5BCAB1E16BF}"/>
          </ac:spMkLst>
        </pc:spChg>
      </pc:sldChg>
      <pc:sldChg chg="addSp modSp">
        <pc:chgData name="Barabucci, Claudia" userId="5972fce7-4b5c-405c-9f83-b43540fc848d" providerId="ADAL" clId="{59C703F8-0332-4C4B-9A3D-B60EF4A886B5}" dt="2026-06-04T16:50:19.985" v="10"/>
        <pc:sldMkLst>
          <pc:docMk/>
          <pc:sldMk cId="23665524" sldId="271"/>
        </pc:sldMkLst>
        <pc:spChg chg="add mod">
          <ac:chgData name="Barabucci, Claudia" userId="5972fce7-4b5c-405c-9f83-b43540fc848d" providerId="ADAL" clId="{59C703F8-0332-4C4B-9A3D-B60EF4A886B5}" dt="2026-06-04T16:50:19.985" v="10"/>
          <ac:spMkLst>
            <pc:docMk/>
            <pc:sldMk cId="23665524" sldId="271"/>
            <ac:spMk id="2" creationId="{02AF4798-3277-0547-3168-D9AAC9E5199D}"/>
          </ac:spMkLst>
        </pc:spChg>
      </pc:sldChg>
      <pc:sldChg chg="addSp delSp modSp mod">
        <pc:chgData name="Barabucci, Claudia" userId="5972fce7-4b5c-405c-9f83-b43540fc848d" providerId="ADAL" clId="{59C703F8-0332-4C4B-9A3D-B60EF4A886B5}" dt="2026-06-04T16:50:09.612" v="6" actId="14100"/>
        <pc:sldMkLst>
          <pc:docMk/>
          <pc:sldMk cId="3823704558" sldId="272"/>
        </pc:sldMkLst>
        <pc:spChg chg="add del mod">
          <ac:chgData name="Barabucci, Claudia" userId="5972fce7-4b5c-405c-9f83-b43540fc848d" providerId="ADAL" clId="{59C703F8-0332-4C4B-9A3D-B60EF4A886B5}" dt="2026-06-04T16:50:02.185" v="3" actId="478"/>
          <ac:spMkLst>
            <pc:docMk/>
            <pc:sldMk cId="3823704558" sldId="272"/>
            <ac:spMk id="2" creationId="{7EC71CA1-EA34-6964-7EFA-EE95E8A4BE16}"/>
          </ac:spMkLst>
        </pc:spChg>
        <pc:spChg chg="add mod">
          <ac:chgData name="Barabucci, Claudia" userId="5972fce7-4b5c-405c-9f83-b43540fc848d" providerId="ADAL" clId="{59C703F8-0332-4C4B-9A3D-B60EF4A886B5}" dt="2026-06-04T16:50:09.612" v="6" actId="14100"/>
          <ac:spMkLst>
            <pc:docMk/>
            <pc:sldMk cId="3823704558" sldId="272"/>
            <ac:spMk id="5" creationId="{B5DBE399-5FBF-326D-DEAC-E7AC98F958D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C7D9A-9995-C2E6-A840-E08BD3A28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D055B0-28D1-E3A9-5517-4BB8A603E7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113" t="2152" r="14985" b="-2152"/>
          <a:stretch>
            <a:fillRect/>
          </a:stretch>
        </p:blipFill>
        <p:spPr>
          <a:xfrm>
            <a:off x="0" y="11698"/>
            <a:ext cx="13728462" cy="12231102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00E20DC9-DB12-DC56-6BC8-D919DF046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CEA3848-E45F-34A8-6174-AF02CDE329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FEFA58-7A69-C865-D8F1-01CA7E73FCC2}"/>
              </a:ext>
            </a:extLst>
          </p:cNvPr>
          <p:cNvSpPr/>
          <p:nvPr/>
        </p:nvSpPr>
        <p:spPr>
          <a:xfrm flipV="1">
            <a:off x="4497183" y="9694743"/>
            <a:ext cx="896225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B205D3-9527-AC20-17C1-5D765725AD4E}"/>
              </a:ext>
            </a:extLst>
          </p:cNvPr>
          <p:cNvSpPr/>
          <p:nvPr/>
        </p:nvSpPr>
        <p:spPr>
          <a:xfrm flipV="1">
            <a:off x="4497184" y="10556426"/>
            <a:ext cx="896224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613243C-0DCA-866D-5926-6CDDFF9D6FBD}"/>
              </a:ext>
            </a:extLst>
          </p:cNvPr>
          <p:cNvSpPr/>
          <p:nvPr/>
        </p:nvSpPr>
        <p:spPr>
          <a:xfrm flipV="1">
            <a:off x="1984917" y="9079276"/>
            <a:ext cx="1147451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9862E1-51C8-54E6-51EA-E2F84DEC04E8}"/>
              </a:ext>
            </a:extLst>
          </p:cNvPr>
          <p:cNvSpPr txBox="1"/>
          <p:nvPr/>
        </p:nvSpPr>
        <p:spPr>
          <a:xfrm>
            <a:off x="2022158" y="9040952"/>
            <a:ext cx="11437274" cy="227132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fr-FR" sz="4000" dirty="0">
                <a:latin typeface="Montserrat" pitchFamily="2" charset="77"/>
              </a:rPr>
              <a:t>Prévenir les </a:t>
            </a:r>
            <a:r>
              <a:rPr lang="fr-FR" sz="4000" b="1" dirty="0">
                <a:latin typeface="Montserrat" pitchFamily="2" charset="77"/>
              </a:rPr>
              <a:t>maladies d’origine alimentaire </a:t>
            </a:r>
            <a:r>
              <a:rPr lang="fr-FR" sz="4000" dirty="0">
                <a:latin typeface="Montserrat" pitchFamily="2" charset="77"/>
              </a:rPr>
              <a:t>grâce à des pratiques de sécurité </a:t>
            </a:r>
          </a:p>
          <a:p>
            <a:pPr algn="r">
              <a:lnSpc>
                <a:spcPts val="5780"/>
              </a:lnSpc>
            </a:pPr>
            <a:r>
              <a:rPr lang="fr-FR" sz="4000" dirty="0">
                <a:latin typeface="Montserrat" pitchFamily="2" charset="77"/>
              </a:rPr>
              <a:t>alimentaire fondées sur la science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C180BD0-1807-F966-E743-9A2C87029494}"/>
              </a:ext>
            </a:extLst>
          </p:cNvPr>
          <p:cNvSpPr/>
          <p:nvPr/>
        </p:nvSpPr>
        <p:spPr>
          <a:xfrm>
            <a:off x="0" y="633614"/>
            <a:ext cx="7917365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C42615B-933F-6F0D-DF75-0F6849A07B37}"/>
              </a:ext>
            </a:extLst>
          </p:cNvPr>
          <p:cNvSpPr/>
          <p:nvPr/>
        </p:nvSpPr>
        <p:spPr>
          <a:xfrm>
            <a:off x="-1" y="1542841"/>
            <a:ext cx="957156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B908EE7-832C-3766-7F86-5D5E0E7A8664}"/>
              </a:ext>
            </a:extLst>
          </p:cNvPr>
          <p:cNvSpPr/>
          <p:nvPr/>
        </p:nvSpPr>
        <p:spPr>
          <a:xfrm>
            <a:off x="0" y="2430696"/>
            <a:ext cx="573172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93067C-9266-47E4-D5B5-F69C592DA17A}"/>
              </a:ext>
            </a:extLst>
          </p:cNvPr>
          <p:cNvSpPr txBox="1"/>
          <p:nvPr/>
        </p:nvSpPr>
        <p:spPr>
          <a:xfrm>
            <a:off x="331273" y="711200"/>
            <a:ext cx="957156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>
                <a:solidFill>
                  <a:srgbClr val="303030"/>
                </a:solidFill>
                <a:latin typeface="Montserrat" pitchFamily="2" charset="77"/>
              </a:rPr>
              <a:t>Journée mondiale </a:t>
            </a:r>
          </a:p>
          <a:p>
            <a:r>
              <a:rPr lang="fr-FR" sz="6000" b="1" dirty="0">
                <a:solidFill>
                  <a:srgbClr val="303030"/>
                </a:solidFill>
                <a:latin typeface="Montserrat" pitchFamily="2" charset="77"/>
              </a:rPr>
              <a:t>de la sécurité sanitaire des aliments</a:t>
            </a: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B5DBE399-5FBF-326D-DEAC-E7AC98F958D2}"/>
              </a:ext>
            </a:extLst>
          </p:cNvPr>
          <p:cNvSpPr/>
          <p:nvPr/>
        </p:nvSpPr>
        <p:spPr>
          <a:xfrm>
            <a:off x="7010602" y="12242800"/>
            <a:ext cx="1932230" cy="1021487"/>
          </a:xfrm>
          <a:custGeom>
            <a:avLst/>
            <a:gdLst/>
            <a:ahLst/>
            <a:cxnLst/>
            <a:rect l="l" t="t" r="r" b="b"/>
            <a:pathLst>
              <a:path w="2418035" h="1257265">
                <a:moveTo>
                  <a:pt x="0" y="0"/>
                </a:moveTo>
                <a:lnTo>
                  <a:pt x="2418036" y="0"/>
                </a:lnTo>
                <a:lnTo>
                  <a:pt x="2418036" y="1257265"/>
                </a:lnTo>
                <a:lnTo>
                  <a:pt x="0" y="12572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3924"/>
            </a:stretch>
          </a:blipFill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3704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1CF2E-85E0-29C2-A213-30D006E49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03E0E37-87DC-0772-FDB2-E24A0E28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53" r="17541"/>
          <a:stretch>
            <a:fillRect/>
          </a:stretch>
        </p:blipFill>
        <p:spPr>
          <a:xfrm>
            <a:off x="-2" y="11698"/>
            <a:ext cx="13716001" cy="1221940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F825E103-78BE-14C6-2F20-26FC35EC02C6}"/>
              </a:ext>
            </a:extLst>
          </p:cNvPr>
          <p:cNvSpPr/>
          <p:nvPr/>
        </p:nvSpPr>
        <p:spPr>
          <a:xfrm flipV="1">
            <a:off x="4497184" y="10556426"/>
            <a:ext cx="896224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7F1C04A9-B75D-A1C5-AF91-A2484BEB0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A71ED724-070B-AC4B-FEC5-14C9EDAE0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6D1233F-6337-5D6E-3B96-E0ED614BE93C}"/>
              </a:ext>
            </a:extLst>
          </p:cNvPr>
          <p:cNvSpPr/>
          <p:nvPr/>
        </p:nvSpPr>
        <p:spPr>
          <a:xfrm flipV="1">
            <a:off x="4497184" y="9694743"/>
            <a:ext cx="8962249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B91159-4080-FB3A-7F8F-620B75EC8DD8}"/>
              </a:ext>
            </a:extLst>
          </p:cNvPr>
          <p:cNvSpPr/>
          <p:nvPr/>
        </p:nvSpPr>
        <p:spPr>
          <a:xfrm flipV="1">
            <a:off x="1984917" y="9079276"/>
            <a:ext cx="1147451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056321-0357-95E3-03A0-3F0B448C2B5C}"/>
              </a:ext>
            </a:extLst>
          </p:cNvPr>
          <p:cNvSpPr/>
          <p:nvPr/>
        </p:nvSpPr>
        <p:spPr>
          <a:xfrm>
            <a:off x="0" y="633614"/>
            <a:ext cx="7917365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D081BF7-77BA-8482-B83D-8576E811A7A3}"/>
              </a:ext>
            </a:extLst>
          </p:cNvPr>
          <p:cNvSpPr/>
          <p:nvPr/>
        </p:nvSpPr>
        <p:spPr>
          <a:xfrm>
            <a:off x="-1" y="1542841"/>
            <a:ext cx="957156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74BCB4-65AB-31BF-2079-66A1B05EC0C5}"/>
              </a:ext>
            </a:extLst>
          </p:cNvPr>
          <p:cNvSpPr/>
          <p:nvPr/>
        </p:nvSpPr>
        <p:spPr>
          <a:xfrm>
            <a:off x="0" y="2430696"/>
            <a:ext cx="573172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68CD51-E511-D4F5-DC97-578E68519612}"/>
              </a:ext>
            </a:extLst>
          </p:cNvPr>
          <p:cNvSpPr txBox="1"/>
          <p:nvPr/>
        </p:nvSpPr>
        <p:spPr>
          <a:xfrm>
            <a:off x="331273" y="711200"/>
            <a:ext cx="957156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Journée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mondiale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</a:p>
          <a:p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de la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sécurité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sanitaire des aliments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8AF53B1-748F-40C5-9095-F1C76A3F2C90}"/>
              </a:ext>
            </a:extLst>
          </p:cNvPr>
          <p:cNvSpPr/>
          <p:nvPr/>
        </p:nvSpPr>
        <p:spPr>
          <a:xfrm flipV="1">
            <a:off x="4497183" y="9694743"/>
            <a:ext cx="896225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386ACD-377A-38BC-A3B5-43A24EC06ED3}"/>
              </a:ext>
            </a:extLst>
          </p:cNvPr>
          <p:cNvSpPr/>
          <p:nvPr/>
        </p:nvSpPr>
        <p:spPr>
          <a:xfrm flipV="1">
            <a:off x="4497184" y="10556426"/>
            <a:ext cx="896224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500028-0DFA-88CF-BB2F-7CB0451C7658}"/>
              </a:ext>
            </a:extLst>
          </p:cNvPr>
          <p:cNvSpPr/>
          <p:nvPr/>
        </p:nvSpPr>
        <p:spPr>
          <a:xfrm flipV="1">
            <a:off x="1984917" y="9079276"/>
            <a:ext cx="1147451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1030AC-2F48-3554-90CF-1867EAF0E370}"/>
              </a:ext>
            </a:extLst>
          </p:cNvPr>
          <p:cNvSpPr txBox="1"/>
          <p:nvPr/>
        </p:nvSpPr>
        <p:spPr>
          <a:xfrm>
            <a:off x="2022158" y="9040952"/>
            <a:ext cx="11437274" cy="227132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fr-FR" sz="4000" dirty="0">
                <a:latin typeface="Montserrat" pitchFamily="2" charset="77"/>
              </a:rPr>
              <a:t>Prévenir les </a:t>
            </a:r>
            <a:r>
              <a:rPr lang="fr-FR" sz="4000" b="1" dirty="0">
                <a:latin typeface="Montserrat" pitchFamily="2" charset="77"/>
              </a:rPr>
              <a:t>maladies d’origine alimentaire </a:t>
            </a:r>
            <a:r>
              <a:rPr lang="fr-FR" sz="4000" dirty="0">
                <a:latin typeface="Montserrat" pitchFamily="2" charset="77"/>
              </a:rPr>
              <a:t>grâce à des pratiques de sécurité </a:t>
            </a:r>
          </a:p>
          <a:p>
            <a:pPr algn="r">
              <a:lnSpc>
                <a:spcPts val="5780"/>
              </a:lnSpc>
            </a:pPr>
            <a:r>
              <a:rPr lang="fr-FR" sz="4000" dirty="0">
                <a:latin typeface="Montserrat" pitchFamily="2" charset="77"/>
              </a:rPr>
              <a:t>alimentaire fondées sur la science</a:t>
            </a: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EA80654D-391F-8193-B8E6-2B0F444A35AD}"/>
              </a:ext>
            </a:extLst>
          </p:cNvPr>
          <p:cNvSpPr/>
          <p:nvPr/>
        </p:nvSpPr>
        <p:spPr>
          <a:xfrm>
            <a:off x="7010602" y="12261088"/>
            <a:ext cx="1932230" cy="1021487"/>
          </a:xfrm>
          <a:custGeom>
            <a:avLst/>
            <a:gdLst/>
            <a:ahLst/>
            <a:cxnLst/>
            <a:rect l="l" t="t" r="r" b="b"/>
            <a:pathLst>
              <a:path w="2418035" h="1257265">
                <a:moveTo>
                  <a:pt x="0" y="0"/>
                </a:moveTo>
                <a:lnTo>
                  <a:pt x="2418036" y="0"/>
                </a:lnTo>
                <a:lnTo>
                  <a:pt x="2418036" y="1257265"/>
                </a:lnTo>
                <a:lnTo>
                  <a:pt x="0" y="12572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3924"/>
            </a:stretch>
          </a:blipFill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988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FE050-F62C-E8D5-F120-8A77FD923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BA92A29-0618-7D7F-A662-12460D3362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214" r="12056"/>
          <a:stretch>
            <a:fillRect/>
          </a:stretch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5E5A56F1-F362-5390-3E3E-B3BE0AA25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6F1F7EB5-0B57-C6B7-201A-1AB4FAB6E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9947EAB-AFA1-D4B6-185E-957876A9D26C}"/>
              </a:ext>
            </a:extLst>
          </p:cNvPr>
          <p:cNvSpPr/>
          <p:nvPr/>
        </p:nvSpPr>
        <p:spPr>
          <a:xfrm>
            <a:off x="0" y="633614"/>
            <a:ext cx="7917365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7C5029-4BD0-63F1-412F-8937278733DF}"/>
              </a:ext>
            </a:extLst>
          </p:cNvPr>
          <p:cNvSpPr/>
          <p:nvPr/>
        </p:nvSpPr>
        <p:spPr>
          <a:xfrm>
            <a:off x="-1" y="1542841"/>
            <a:ext cx="957156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195F6D2-6619-A720-DCFB-08DCEA3E1C3B}"/>
              </a:ext>
            </a:extLst>
          </p:cNvPr>
          <p:cNvSpPr/>
          <p:nvPr/>
        </p:nvSpPr>
        <p:spPr>
          <a:xfrm>
            <a:off x="0" y="2430696"/>
            <a:ext cx="573172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90ED11-9197-9073-1F94-924DF5F1325D}"/>
              </a:ext>
            </a:extLst>
          </p:cNvPr>
          <p:cNvSpPr txBox="1"/>
          <p:nvPr/>
        </p:nvSpPr>
        <p:spPr>
          <a:xfrm>
            <a:off x="331273" y="711200"/>
            <a:ext cx="957156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Journée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mondiale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</a:p>
          <a:p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de la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sécurité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sanitaire des aliments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743F9E-9279-60B8-F8A9-1A4716D106EF}"/>
              </a:ext>
            </a:extLst>
          </p:cNvPr>
          <p:cNvSpPr/>
          <p:nvPr/>
        </p:nvSpPr>
        <p:spPr>
          <a:xfrm flipV="1">
            <a:off x="4497184" y="10556426"/>
            <a:ext cx="896224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4003268-88CD-67E8-82C2-E69E1EA66A10}"/>
              </a:ext>
            </a:extLst>
          </p:cNvPr>
          <p:cNvSpPr/>
          <p:nvPr/>
        </p:nvSpPr>
        <p:spPr>
          <a:xfrm flipV="1">
            <a:off x="4497184" y="9694743"/>
            <a:ext cx="8962249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8EDA14-08F0-0286-396A-2BF8096CF5D1}"/>
              </a:ext>
            </a:extLst>
          </p:cNvPr>
          <p:cNvSpPr/>
          <p:nvPr/>
        </p:nvSpPr>
        <p:spPr>
          <a:xfrm flipV="1">
            <a:off x="1984917" y="9079276"/>
            <a:ext cx="1147451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B553357-7821-323F-B1CD-EA649DF0F7E3}"/>
              </a:ext>
            </a:extLst>
          </p:cNvPr>
          <p:cNvSpPr/>
          <p:nvPr/>
        </p:nvSpPr>
        <p:spPr>
          <a:xfrm flipV="1">
            <a:off x="4497183" y="9694743"/>
            <a:ext cx="896225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34E950E-1CC5-39FA-68AC-E19430EED99B}"/>
              </a:ext>
            </a:extLst>
          </p:cNvPr>
          <p:cNvSpPr/>
          <p:nvPr/>
        </p:nvSpPr>
        <p:spPr>
          <a:xfrm flipV="1">
            <a:off x="4497184" y="10556426"/>
            <a:ext cx="896224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C2B9CAF-9537-DED8-3D6E-4094045B2CCB}"/>
              </a:ext>
            </a:extLst>
          </p:cNvPr>
          <p:cNvSpPr/>
          <p:nvPr/>
        </p:nvSpPr>
        <p:spPr>
          <a:xfrm flipV="1">
            <a:off x="1984917" y="9079276"/>
            <a:ext cx="1147451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443AEA7-A8CB-E00E-1A0D-843E95DFA9CB}"/>
              </a:ext>
            </a:extLst>
          </p:cNvPr>
          <p:cNvSpPr txBox="1"/>
          <p:nvPr/>
        </p:nvSpPr>
        <p:spPr>
          <a:xfrm>
            <a:off x="2022158" y="9040952"/>
            <a:ext cx="11437274" cy="227132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fr-FR" sz="4000" dirty="0">
                <a:latin typeface="Montserrat" pitchFamily="2" charset="77"/>
              </a:rPr>
              <a:t>Prévenir les </a:t>
            </a:r>
            <a:r>
              <a:rPr lang="fr-FR" sz="4000" b="1" dirty="0">
                <a:latin typeface="Montserrat" pitchFamily="2" charset="77"/>
              </a:rPr>
              <a:t>maladies d’origine alimentaire </a:t>
            </a:r>
            <a:r>
              <a:rPr lang="fr-FR" sz="4000" dirty="0">
                <a:latin typeface="Montserrat" pitchFamily="2" charset="77"/>
              </a:rPr>
              <a:t>grâce à des pratiques de sécurité </a:t>
            </a:r>
          </a:p>
          <a:p>
            <a:pPr algn="r">
              <a:lnSpc>
                <a:spcPts val="5780"/>
              </a:lnSpc>
            </a:pPr>
            <a:r>
              <a:rPr lang="fr-FR" sz="4000" dirty="0">
                <a:latin typeface="Montserrat" pitchFamily="2" charset="77"/>
              </a:rPr>
              <a:t>alimentaire fondées sur la science</a:t>
            </a:r>
          </a:p>
        </p:txBody>
      </p:sp>
      <p:sp>
        <p:nvSpPr>
          <p:cNvPr id="2" name="Freeform 9">
            <a:extLst>
              <a:ext uri="{FF2B5EF4-FFF2-40B4-BE49-F238E27FC236}">
                <a16:creationId xmlns:a16="http://schemas.microsoft.com/office/drawing/2014/main" id="{F1333ADA-19CF-B7D7-F3AE-FFD94EE1D253}"/>
              </a:ext>
            </a:extLst>
          </p:cNvPr>
          <p:cNvSpPr/>
          <p:nvPr/>
        </p:nvSpPr>
        <p:spPr>
          <a:xfrm>
            <a:off x="7010602" y="12242800"/>
            <a:ext cx="1932230" cy="1021487"/>
          </a:xfrm>
          <a:custGeom>
            <a:avLst/>
            <a:gdLst/>
            <a:ahLst/>
            <a:cxnLst/>
            <a:rect l="l" t="t" r="r" b="b"/>
            <a:pathLst>
              <a:path w="2418035" h="1257265">
                <a:moveTo>
                  <a:pt x="0" y="0"/>
                </a:moveTo>
                <a:lnTo>
                  <a:pt x="2418036" y="0"/>
                </a:lnTo>
                <a:lnTo>
                  <a:pt x="2418036" y="1257265"/>
                </a:lnTo>
                <a:lnTo>
                  <a:pt x="0" y="12572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3924"/>
            </a:stretch>
          </a:blipFill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3521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67E56-0500-700B-F647-807025D49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467A8A1-5352-1EB6-006C-7380DF2DEC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135" r="13135"/>
          <a:stretch/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9E40E13-398C-A3CE-13F9-C659571BA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B4C82581-E82B-C00A-4710-7DAFC1DC3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1AE341C-0AE8-4DF8-88ED-8A7239AD5081}"/>
              </a:ext>
            </a:extLst>
          </p:cNvPr>
          <p:cNvSpPr/>
          <p:nvPr/>
        </p:nvSpPr>
        <p:spPr>
          <a:xfrm>
            <a:off x="0" y="633614"/>
            <a:ext cx="7917365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D92FA5-37ED-64FA-DC08-71734315AEE1}"/>
              </a:ext>
            </a:extLst>
          </p:cNvPr>
          <p:cNvSpPr/>
          <p:nvPr/>
        </p:nvSpPr>
        <p:spPr>
          <a:xfrm>
            <a:off x="-1" y="1542841"/>
            <a:ext cx="957156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D83CE59-2954-06FD-EF9C-0D7646A61681}"/>
              </a:ext>
            </a:extLst>
          </p:cNvPr>
          <p:cNvSpPr/>
          <p:nvPr/>
        </p:nvSpPr>
        <p:spPr>
          <a:xfrm>
            <a:off x="0" y="2430696"/>
            <a:ext cx="573172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5828C5-4729-0BC2-1309-65D767C8C460}"/>
              </a:ext>
            </a:extLst>
          </p:cNvPr>
          <p:cNvSpPr txBox="1"/>
          <p:nvPr/>
        </p:nvSpPr>
        <p:spPr>
          <a:xfrm>
            <a:off x="331273" y="711200"/>
            <a:ext cx="957156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Journée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mondiale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</a:p>
          <a:p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de la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sécurité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sanitaire des aliments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EAD8B41-2662-E01A-8C81-8EB49C787A07}"/>
              </a:ext>
            </a:extLst>
          </p:cNvPr>
          <p:cNvSpPr/>
          <p:nvPr/>
        </p:nvSpPr>
        <p:spPr>
          <a:xfrm flipV="1">
            <a:off x="4497184" y="10556426"/>
            <a:ext cx="896224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F17D645-DF3F-9719-30CC-C12D6197B8C9}"/>
              </a:ext>
            </a:extLst>
          </p:cNvPr>
          <p:cNvSpPr/>
          <p:nvPr/>
        </p:nvSpPr>
        <p:spPr>
          <a:xfrm flipV="1">
            <a:off x="4497184" y="9694743"/>
            <a:ext cx="8962249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776AF3-C863-40A6-BFA0-16A8F4F05979}"/>
              </a:ext>
            </a:extLst>
          </p:cNvPr>
          <p:cNvSpPr/>
          <p:nvPr/>
        </p:nvSpPr>
        <p:spPr>
          <a:xfrm flipV="1">
            <a:off x="1984917" y="9079276"/>
            <a:ext cx="1147451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595321-92E1-2534-AE88-25C24F3EF15E}"/>
              </a:ext>
            </a:extLst>
          </p:cNvPr>
          <p:cNvSpPr/>
          <p:nvPr/>
        </p:nvSpPr>
        <p:spPr>
          <a:xfrm flipV="1">
            <a:off x="4497183" y="9694743"/>
            <a:ext cx="896225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4EEB25D-4C09-44EF-2BE4-1F1A06700845}"/>
              </a:ext>
            </a:extLst>
          </p:cNvPr>
          <p:cNvSpPr/>
          <p:nvPr/>
        </p:nvSpPr>
        <p:spPr>
          <a:xfrm flipV="1">
            <a:off x="4497184" y="10556426"/>
            <a:ext cx="896224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116F039-722B-2A21-A6AB-BD9B27BDB2DA}"/>
              </a:ext>
            </a:extLst>
          </p:cNvPr>
          <p:cNvSpPr/>
          <p:nvPr/>
        </p:nvSpPr>
        <p:spPr>
          <a:xfrm flipV="1">
            <a:off x="1984917" y="9079276"/>
            <a:ext cx="1147451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88C163-174F-2815-AF69-051CD693882A}"/>
              </a:ext>
            </a:extLst>
          </p:cNvPr>
          <p:cNvSpPr txBox="1"/>
          <p:nvPr/>
        </p:nvSpPr>
        <p:spPr>
          <a:xfrm>
            <a:off x="2022158" y="9040952"/>
            <a:ext cx="11437274" cy="227132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fr-FR" sz="4000" dirty="0">
                <a:latin typeface="Montserrat" pitchFamily="2" charset="77"/>
              </a:rPr>
              <a:t>Prévenir les </a:t>
            </a:r>
            <a:r>
              <a:rPr lang="fr-FR" sz="4000" b="1" dirty="0">
                <a:latin typeface="Montserrat" pitchFamily="2" charset="77"/>
              </a:rPr>
              <a:t>maladies d’origine alimentaire </a:t>
            </a:r>
            <a:r>
              <a:rPr lang="fr-FR" sz="4000" dirty="0">
                <a:latin typeface="Montserrat" pitchFamily="2" charset="77"/>
              </a:rPr>
              <a:t>grâce à des pratiques de sécurité </a:t>
            </a:r>
          </a:p>
          <a:p>
            <a:pPr algn="r">
              <a:lnSpc>
                <a:spcPts val="5780"/>
              </a:lnSpc>
            </a:pPr>
            <a:r>
              <a:rPr lang="fr-FR" sz="4000" dirty="0">
                <a:latin typeface="Montserrat" pitchFamily="2" charset="77"/>
              </a:rPr>
              <a:t>alimentaire fondées sur la science</a:t>
            </a:r>
          </a:p>
        </p:txBody>
      </p:sp>
      <p:sp>
        <p:nvSpPr>
          <p:cNvPr id="2" name="Freeform 9">
            <a:extLst>
              <a:ext uri="{FF2B5EF4-FFF2-40B4-BE49-F238E27FC236}">
                <a16:creationId xmlns:a16="http://schemas.microsoft.com/office/drawing/2014/main" id="{02AF4798-3277-0547-3168-D9AAC9E5199D}"/>
              </a:ext>
            </a:extLst>
          </p:cNvPr>
          <p:cNvSpPr/>
          <p:nvPr/>
        </p:nvSpPr>
        <p:spPr>
          <a:xfrm>
            <a:off x="7010602" y="12242800"/>
            <a:ext cx="1932230" cy="1021487"/>
          </a:xfrm>
          <a:custGeom>
            <a:avLst/>
            <a:gdLst/>
            <a:ahLst/>
            <a:cxnLst/>
            <a:rect l="l" t="t" r="r" b="b"/>
            <a:pathLst>
              <a:path w="2418035" h="1257265">
                <a:moveTo>
                  <a:pt x="0" y="0"/>
                </a:moveTo>
                <a:lnTo>
                  <a:pt x="2418036" y="0"/>
                </a:lnTo>
                <a:lnTo>
                  <a:pt x="2418036" y="1257265"/>
                </a:lnTo>
                <a:lnTo>
                  <a:pt x="0" y="12572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3924"/>
            </a:stretch>
          </a:blipFill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65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072FA-1249-4DC6-B88B-55BCBE638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FD6D05B-718B-4047-07FD-357F919512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70" r="3953"/>
          <a:stretch>
            <a:fillRect/>
          </a:stretch>
        </p:blipFill>
        <p:spPr>
          <a:xfrm>
            <a:off x="-2" y="0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C18FF1B-E475-2BBD-1D31-92C8C07FE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4C0F23E-91C1-834A-F65D-80917F6CB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0ABB0A6-5D8A-5CF5-50DC-69799D83BB7A}"/>
              </a:ext>
            </a:extLst>
          </p:cNvPr>
          <p:cNvSpPr/>
          <p:nvPr/>
        </p:nvSpPr>
        <p:spPr>
          <a:xfrm>
            <a:off x="0" y="633614"/>
            <a:ext cx="7917365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19D2262-3F86-C74A-BB59-D16F8AE201AC}"/>
              </a:ext>
            </a:extLst>
          </p:cNvPr>
          <p:cNvSpPr/>
          <p:nvPr/>
        </p:nvSpPr>
        <p:spPr>
          <a:xfrm>
            <a:off x="-1" y="1542841"/>
            <a:ext cx="957156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5F1B46D-1834-7312-C65E-2C4BF969B126}"/>
              </a:ext>
            </a:extLst>
          </p:cNvPr>
          <p:cNvSpPr/>
          <p:nvPr/>
        </p:nvSpPr>
        <p:spPr>
          <a:xfrm>
            <a:off x="0" y="2430696"/>
            <a:ext cx="573172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3C5513-F0BF-D50F-0333-2515DE58C7EF}"/>
              </a:ext>
            </a:extLst>
          </p:cNvPr>
          <p:cNvSpPr txBox="1"/>
          <p:nvPr/>
        </p:nvSpPr>
        <p:spPr>
          <a:xfrm>
            <a:off x="331273" y="711200"/>
            <a:ext cx="957156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Journée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mondiale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</a:p>
          <a:p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de la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sécurité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sanitaire des aliments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775F20-D206-01A2-D3D7-89F99C78EF2B}"/>
              </a:ext>
            </a:extLst>
          </p:cNvPr>
          <p:cNvSpPr/>
          <p:nvPr/>
        </p:nvSpPr>
        <p:spPr>
          <a:xfrm flipV="1">
            <a:off x="4497184" y="10556426"/>
            <a:ext cx="896224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8A218-0000-C51D-8836-F37DC0B361D2}"/>
              </a:ext>
            </a:extLst>
          </p:cNvPr>
          <p:cNvSpPr/>
          <p:nvPr/>
        </p:nvSpPr>
        <p:spPr>
          <a:xfrm flipV="1">
            <a:off x="4497184" y="9694743"/>
            <a:ext cx="8962249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57119AE-3BFC-90D0-1AFF-632C013F590A}"/>
              </a:ext>
            </a:extLst>
          </p:cNvPr>
          <p:cNvSpPr/>
          <p:nvPr/>
        </p:nvSpPr>
        <p:spPr>
          <a:xfrm flipV="1">
            <a:off x="1984917" y="9079276"/>
            <a:ext cx="1147451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6364AD-5FBB-19C8-DD83-55CD88AF8C04}"/>
              </a:ext>
            </a:extLst>
          </p:cNvPr>
          <p:cNvSpPr/>
          <p:nvPr/>
        </p:nvSpPr>
        <p:spPr>
          <a:xfrm flipV="1">
            <a:off x="4497183" y="9694743"/>
            <a:ext cx="896225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3602EAB-8F04-EAFB-CD10-06B2BF097B27}"/>
              </a:ext>
            </a:extLst>
          </p:cNvPr>
          <p:cNvSpPr/>
          <p:nvPr/>
        </p:nvSpPr>
        <p:spPr>
          <a:xfrm flipV="1">
            <a:off x="4497184" y="10556426"/>
            <a:ext cx="896224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BB9DFBB-ED92-A488-525A-ECADC5E1AB85}"/>
              </a:ext>
            </a:extLst>
          </p:cNvPr>
          <p:cNvSpPr/>
          <p:nvPr/>
        </p:nvSpPr>
        <p:spPr>
          <a:xfrm flipV="1">
            <a:off x="1984917" y="9079276"/>
            <a:ext cx="1147451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64AFBA8-7110-76B8-1A6D-40E13661C1AE}"/>
              </a:ext>
            </a:extLst>
          </p:cNvPr>
          <p:cNvSpPr txBox="1"/>
          <p:nvPr/>
        </p:nvSpPr>
        <p:spPr>
          <a:xfrm>
            <a:off x="2022158" y="9040952"/>
            <a:ext cx="11437274" cy="227132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fr-FR" sz="4000" dirty="0">
                <a:latin typeface="Montserrat" pitchFamily="2" charset="77"/>
              </a:rPr>
              <a:t>Prévenir les </a:t>
            </a:r>
            <a:r>
              <a:rPr lang="fr-FR" sz="4000" b="1" dirty="0">
                <a:latin typeface="Montserrat" pitchFamily="2" charset="77"/>
              </a:rPr>
              <a:t>maladies d’origine alimentaire </a:t>
            </a:r>
            <a:r>
              <a:rPr lang="fr-FR" sz="4000" dirty="0">
                <a:latin typeface="Montserrat" pitchFamily="2" charset="77"/>
              </a:rPr>
              <a:t>grâce à des pratiques de sécurité </a:t>
            </a:r>
          </a:p>
          <a:p>
            <a:pPr algn="r">
              <a:lnSpc>
                <a:spcPts val="5780"/>
              </a:lnSpc>
            </a:pPr>
            <a:r>
              <a:rPr lang="fr-FR" sz="4000" dirty="0">
                <a:latin typeface="Montserrat" pitchFamily="2" charset="77"/>
              </a:rPr>
              <a:t>alimentaire fondées sur la science</a:t>
            </a: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581EF69C-4B48-527C-0689-A5BCAB1E16BF}"/>
              </a:ext>
            </a:extLst>
          </p:cNvPr>
          <p:cNvSpPr/>
          <p:nvPr/>
        </p:nvSpPr>
        <p:spPr>
          <a:xfrm>
            <a:off x="7010602" y="12242800"/>
            <a:ext cx="1932230" cy="1021487"/>
          </a:xfrm>
          <a:custGeom>
            <a:avLst/>
            <a:gdLst/>
            <a:ahLst/>
            <a:cxnLst/>
            <a:rect l="l" t="t" r="r" b="b"/>
            <a:pathLst>
              <a:path w="2418035" h="1257265">
                <a:moveTo>
                  <a:pt x="0" y="0"/>
                </a:moveTo>
                <a:lnTo>
                  <a:pt x="2418036" y="0"/>
                </a:lnTo>
                <a:lnTo>
                  <a:pt x="2418036" y="1257265"/>
                </a:lnTo>
                <a:lnTo>
                  <a:pt x="0" y="12572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3924"/>
            </a:stretch>
          </a:blipFill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30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erson looking at a food in the fridge&#10;&#10;AI-generated content may be incorrect.">
            <a:extLst>
              <a:ext uri="{FF2B5EF4-FFF2-40B4-BE49-F238E27FC236}">
                <a16:creationId xmlns:a16="http://schemas.microsoft.com/office/drawing/2014/main" id="{9F770740-4C8E-0A47-187D-63F76ED80C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368" t="3092" r="6315"/>
          <a:stretch>
            <a:fillRect/>
          </a:stretch>
        </p:blipFill>
        <p:spPr>
          <a:xfrm>
            <a:off x="-2877" y="-2876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2CD949B-405C-9F9E-0390-2547CE940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26015023-D3AC-DB0D-6814-84C89C48A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C75E7BD-CAC3-3103-37C0-3D88B6635C42}"/>
              </a:ext>
            </a:extLst>
          </p:cNvPr>
          <p:cNvSpPr/>
          <p:nvPr/>
        </p:nvSpPr>
        <p:spPr>
          <a:xfrm>
            <a:off x="0" y="633614"/>
            <a:ext cx="7917365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8CD5E4-CB7D-FC35-3323-9837F6833950}"/>
              </a:ext>
            </a:extLst>
          </p:cNvPr>
          <p:cNvSpPr/>
          <p:nvPr/>
        </p:nvSpPr>
        <p:spPr>
          <a:xfrm>
            <a:off x="-1" y="1542841"/>
            <a:ext cx="957156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FC67BCB-8304-594A-3CD0-9227737512A6}"/>
              </a:ext>
            </a:extLst>
          </p:cNvPr>
          <p:cNvSpPr/>
          <p:nvPr/>
        </p:nvSpPr>
        <p:spPr>
          <a:xfrm>
            <a:off x="0" y="2430696"/>
            <a:ext cx="573172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98C34B-2998-94AB-92F6-2130F057400D}"/>
              </a:ext>
            </a:extLst>
          </p:cNvPr>
          <p:cNvSpPr txBox="1"/>
          <p:nvPr/>
        </p:nvSpPr>
        <p:spPr>
          <a:xfrm>
            <a:off x="331273" y="711200"/>
            <a:ext cx="957156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Journée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mondiale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</a:p>
          <a:p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de la </a:t>
            </a:r>
            <a:r>
              <a:rPr lang="en-GB" sz="6000" b="1" dirty="0" err="1">
                <a:solidFill>
                  <a:srgbClr val="303030"/>
                </a:solidFill>
                <a:latin typeface="Montserrat" pitchFamily="2" charset="77"/>
              </a:rPr>
              <a:t>sécurité</a:t>
            </a:r>
            <a:r>
              <a:rPr lang="en-GB" sz="6000" b="1" dirty="0">
                <a:solidFill>
                  <a:srgbClr val="303030"/>
                </a:solidFill>
                <a:latin typeface="Montserrat" pitchFamily="2" charset="77"/>
              </a:rPr>
              <a:t> sanitaire des aliments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487DF1-E794-88AE-0D08-DC7FD07FF6A4}"/>
              </a:ext>
            </a:extLst>
          </p:cNvPr>
          <p:cNvSpPr/>
          <p:nvPr/>
        </p:nvSpPr>
        <p:spPr>
          <a:xfrm flipV="1">
            <a:off x="4497184" y="10556426"/>
            <a:ext cx="896224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9A28DC-1045-6D7E-AB1B-676E4329A848}"/>
              </a:ext>
            </a:extLst>
          </p:cNvPr>
          <p:cNvSpPr/>
          <p:nvPr/>
        </p:nvSpPr>
        <p:spPr>
          <a:xfrm flipV="1">
            <a:off x="4497184" y="9694743"/>
            <a:ext cx="8962249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C8D55F3-B162-C32D-9D00-F0F4750FC860}"/>
              </a:ext>
            </a:extLst>
          </p:cNvPr>
          <p:cNvSpPr/>
          <p:nvPr/>
        </p:nvSpPr>
        <p:spPr>
          <a:xfrm flipV="1">
            <a:off x="1984917" y="9079276"/>
            <a:ext cx="1147451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4C4EC25-7957-C6B5-DD65-71DE33E2D430}"/>
              </a:ext>
            </a:extLst>
          </p:cNvPr>
          <p:cNvSpPr/>
          <p:nvPr/>
        </p:nvSpPr>
        <p:spPr>
          <a:xfrm flipV="1">
            <a:off x="4497183" y="9694743"/>
            <a:ext cx="896225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9DCFEA0-8C09-F5A3-04CE-401DB6F6642D}"/>
              </a:ext>
            </a:extLst>
          </p:cNvPr>
          <p:cNvSpPr/>
          <p:nvPr/>
        </p:nvSpPr>
        <p:spPr>
          <a:xfrm flipV="1">
            <a:off x="4497184" y="10556426"/>
            <a:ext cx="896224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6999711-F89E-8AD6-87A4-D540558B15B9}"/>
              </a:ext>
            </a:extLst>
          </p:cNvPr>
          <p:cNvSpPr/>
          <p:nvPr/>
        </p:nvSpPr>
        <p:spPr>
          <a:xfrm flipV="1">
            <a:off x="1984917" y="9079276"/>
            <a:ext cx="1147451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973EE9-0419-B031-CF0F-38B4EC9D25E7}"/>
              </a:ext>
            </a:extLst>
          </p:cNvPr>
          <p:cNvSpPr txBox="1"/>
          <p:nvPr/>
        </p:nvSpPr>
        <p:spPr>
          <a:xfrm>
            <a:off x="2022158" y="9040952"/>
            <a:ext cx="11437274" cy="227132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fr-FR" sz="4000" dirty="0">
                <a:latin typeface="Montserrat" pitchFamily="2" charset="77"/>
              </a:rPr>
              <a:t>Prévenir les </a:t>
            </a:r>
            <a:r>
              <a:rPr lang="fr-FR" sz="4000" b="1" dirty="0">
                <a:latin typeface="Montserrat" pitchFamily="2" charset="77"/>
              </a:rPr>
              <a:t>maladies d’origine alimentaire </a:t>
            </a:r>
            <a:r>
              <a:rPr lang="fr-FR" sz="4000" dirty="0">
                <a:latin typeface="Montserrat" pitchFamily="2" charset="77"/>
              </a:rPr>
              <a:t>grâce à des pratiques de sécurité </a:t>
            </a:r>
          </a:p>
          <a:p>
            <a:pPr algn="r">
              <a:lnSpc>
                <a:spcPts val="5780"/>
              </a:lnSpc>
            </a:pPr>
            <a:r>
              <a:rPr lang="fr-FR" sz="4000" dirty="0">
                <a:latin typeface="Montserrat" pitchFamily="2" charset="77"/>
              </a:rPr>
              <a:t>alimentaire fondées sur la science</a:t>
            </a:r>
          </a:p>
        </p:txBody>
      </p:sp>
      <p:sp>
        <p:nvSpPr>
          <p:cNvPr id="2" name="Freeform 9">
            <a:extLst>
              <a:ext uri="{FF2B5EF4-FFF2-40B4-BE49-F238E27FC236}">
                <a16:creationId xmlns:a16="http://schemas.microsoft.com/office/drawing/2014/main" id="{DA131812-8935-078F-B6D3-4EB9A3B76978}"/>
              </a:ext>
            </a:extLst>
          </p:cNvPr>
          <p:cNvSpPr/>
          <p:nvPr/>
        </p:nvSpPr>
        <p:spPr>
          <a:xfrm>
            <a:off x="7010602" y="12242800"/>
            <a:ext cx="1932230" cy="1021487"/>
          </a:xfrm>
          <a:custGeom>
            <a:avLst/>
            <a:gdLst/>
            <a:ahLst/>
            <a:cxnLst/>
            <a:rect l="l" t="t" r="r" b="b"/>
            <a:pathLst>
              <a:path w="2418035" h="1257265">
                <a:moveTo>
                  <a:pt x="0" y="0"/>
                </a:moveTo>
                <a:lnTo>
                  <a:pt x="2418036" y="0"/>
                </a:lnTo>
                <a:lnTo>
                  <a:pt x="2418036" y="1257265"/>
                </a:lnTo>
                <a:lnTo>
                  <a:pt x="0" y="12572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3924"/>
            </a:stretch>
          </a:blipFill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Props1.xml><?xml version="1.0" encoding="utf-8"?>
<ds:datastoreItem xmlns:ds="http://schemas.openxmlformats.org/officeDocument/2006/customXml" ds:itemID="{8E385633-7032-4AB5-ACCC-D7C62DCE15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b48345-9ac7-4050-93a6-4b531ea34ae8"/>
    <ds:schemaRef ds:uri="0528b274-48f2-4258-ae4e-d4f6dfd93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C003FB7-392B-45B0-9960-939A5276CB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292C29C-83BC-43C2-B036-EB0868253F5F}">
  <ds:schemaRefs>
    <ds:schemaRef ds:uri="http://purl.org/dc/dcmitype/"/>
    <ds:schemaRef ds:uri="http://purl.org/dc/elements/1.1/"/>
    <ds:schemaRef ds:uri="http://www.w3.org/XML/1998/namespace"/>
    <ds:schemaRef ds:uri="http://purl.org/dc/terms/"/>
    <ds:schemaRef ds:uri="http://schemas.microsoft.com/office/2006/documentManagement/types"/>
    <ds:schemaRef ds:uri="0528b274-48f2-4258-ae4e-d4f6dfd934b7"/>
    <ds:schemaRef ds:uri="http://schemas.microsoft.com/office/infopath/2007/PartnerControls"/>
    <ds:schemaRef ds:uri="http://schemas.openxmlformats.org/package/2006/metadata/core-properties"/>
    <ds:schemaRef ds:uri="34b48345-9ac7-4050-93a6-4b531ea34ae8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144</Words>
  <Application>Microsoft Office PowerPoint</Application>
  <PresentationFormat>Custom</PresentationFormat>
  <Paragraphs>24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Montserrat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Barabucci, Claudia</cp:lastModifiedBy>
  <cp:revision>79</cp:revision>
  <dcterms:created xsi:type="dcterms:W3CDTF">2024-06-06T13:31:57Z</dcterms:created>
  <dcterms:modified xsi:type="dcterms:W3CDTF">2026-06-04T16:50:28Z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  <property fmtid="{D5CDD505-2E9C-101B-9397-08002B2CF9AE}" pid="4" name="GCG_PML_LeadUnit">
    <vt:lpwstr>1;#Com|91be7a05-0945-a784-da6c-191e4d516dea</vt:lpwstr>
  </property>
  <property fmtid="{D5CDD505-2E9C-101B-9397-08002B2CF9AE}" pid="5" name="GCG_PML_Sector">
    <vt:lpwstr>9;#COMMUNICATION|ebc27f1f-b863-4d4d-abe6-ca23350f1598</vt:lpwstr>
  </property>
  <property fmtid="{D5CDD505-2E9C-101B-9397-08002B2CF9AE}" pid="6" name="GCG_PDoc_Hierarchy">
    <vt:lpwstr>12;#02-Implementation|8c557e85-3b5a-4fad-9e4e-5dbb79834368</vt:lpwstr>
  </property>
  <property fmtid="{D5CDD505-2E9C-101B-9397-08002B2CF9AE}" pid="7" name="GCG_PML_NatureOfContract">
    <vt:lpwstr>2;#Time ＆ Material|c684b1da-f893-427f-aa54-5af376496c76</vt:lpwstr>
  </property>
  <property fmtid="{D5CDD505-2E9C-101B-9397-08002B2CF9AE}" pid="8" name="GCG_PML_Country">
    <vt:lpwstr>7;#Belgium|215c9f7d-a693-454f-9b23-42466d4f9576</vt:lpwstr>
  </property>
  <property fmtid="{D5CDD505-2E9C-101B-9397-08002B2CF9AE}" pid="9" name="GCG_PML_Unit">
    <vt:lpwstr>1;#Com|91be7a05-0945-a784-da6c-191e4d516dea</vt:lpwstr>
  </property>
  <property fmtid="{D5CDD505-2E9C-101B-9397-08002B2CF9AE}" pid="10" name="GCG_PML_SDG">
    <vt:lpwstr/>
  </property>
  <property fmtid="{D5CDD505-2E9C-101B-9397-08002B2CF9AE}" pid="11" name="GCG_PML_Beneficiary">
    <vt:lpwstr>11;#EFSA - European Food Safety Authority|65dce739-9741-494e-ad69-b6bf05113814</vt:lpwstr>
  </property>
  <property fmtid="{D5CDD505-2E9C-101B-9397-08002B2CF9AE}" pid="12" name="GCG_PML_TechnicalFields">
    <vt:lpwstr>10;#Communication|e78e3ec7-70bd-4cc0-abad-24308b3e17a7</vt:lpwstr>
  </property>
  <property fmtid="{D5CDD505-2E9C-101B-9397-08002B2CF9AE}" pid="13" name="GCG_PML_ServiceLine">
    <vt:lpwstr/>
  </property>
  <property fmtid="{D5CDD505-2E9C-101B-9397-08002B2CF9AE}" pid="14" name="GCG_PML_Region">
    <vt:lpwstr>3;#Western Europe|8871c1ee-64d1-46cb-811b-140ad92c009f;#4;#Europe ＆ Central Asia|fb72a473-b246-49e0-bcf4-5be0d2c6efcc;#5;#EU Member States|38612e80-6003-4ce7-af68-85c04bce5180;#6;#European Economic Area|943a8c03-5a98-407c-b0cf-a70481c69969</vt:lpwstr>
  </property>
  <property fmtid="{D5CDD505-2E9C-101B-9397-08002B2CF9AE}" pid="15" name="GCG_PML_Financier">
    <vt:lpwstr>8;#EU - European Union|b05e4926-cd10-4aa1-a755-88a1fa9d24c8</vt:lpwstr>
  </property>
</Properties>
</file>