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6"/>
  </p:notesMasterIdLst>
  <p:sldIdLst>
    <p:sldId id="270" r:id="rId2"/>
    <p:sldId id="265" r:id="rId3"/>
    <p:sldId id="266" r:id="rId4"/>
    <p:sldId id="257" r:id="rId5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90"/>
    <p:restoredTop sz="94762"/>
  </p:normalViewPr>
  <p:slideViewPr>
    <p:cSldViewPr snapToGrid="0">
      <p:cViewPr varScale="1">
        <p:scale>
          <a:sx n="60" d="100"/>
          <a:sy n="60" d="100"/>
        </p:scale>
        <p:origin x="2984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A4D7B-C355-9546-97F9-4254FB5C1AA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398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0046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1754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8971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116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9117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7481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659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1511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6034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4438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4977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5866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hand holding a bowl of nuts&#10;&#10;Description automatically generated">
            <a:extLst>
              <a:ext uri="{FF2B5EF4-FFF2-40B4-BE49-F238E27FC236}">
                <a16:creationId xmlns:a16="http://schemas.microsoft.com/office/drawing/2014/main" id="{2F536333-B421-6175-9021-ED36613854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21" y="0"/>
            <a:ext cx="13716000" cy="13716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0FAFE3B-4FA9-8FE8-039A-64F2EEEA4BD4}"/>
              </a:ext>
            </a:extLst>
          </p:cNvPr>
          <p:cNvSpPr/>
          <p:nvPr/>
        </p:nvSpPr>
        <p:spPr>
          <a:xfrm flipV="1">
            <a:off x="5804452" y="9043297"/>
            <a:ext cx="762673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CC9CD61-F9B3-D814-3468-3130D7F3C9B2}"/>
              </a:ext>
            </a:extLst>
          </p:cNvPr>
          <p:cNvSpPr/>
          <p:nvPr/>
        </p:nvSpPr>
        <p:spPr>
          <a:xfrm>
            <a:off x="8209115" y="9743608"/>
            <a:ext cx="522801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F8F6E21-7E25-7611-CF64-313D1FFB0973}"/>
              </a:ext>
            </a:extLst>
          </p:cNvPr>
          <p:cNvSpPr txBox="1"/>
          <p:nvPr/>
        </p:nvSpPr>
        <p:spPr>
          <a:xfrm>
            <a:off x="6711539" y="9870392"/>
            <a:ext cx="65275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>
                <a:latin typeface="Roboto" pitchFamily="2" charset="0"/>
              </a:rPr>
              <a:t>Our priority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4FF9A6-AA12-2E10-FC81-E220091FE200}"/>
              </a:ext>
            </a:extLst>
          </p:cNvPr>
          <p:cNvSpPr txBox="1"/>
          <p:nvPr/>
        </p:nvSpPr>
        <p:spPr>
          <a:xfrm>
            <a:off x="6078345" y="8364664"/>
            <a:ext cx="715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>
                <a:latin typeface="Roboto" pitchFamily="2" charset="0"/>
              </a:rPr>
              <a:t>Detecting food allergens?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ADFD13-3D90-5960-B6D1-58D6E5B7C228}"/>
              </a:ext>
            </a:extLst>
          </p:cNvPr>
          <p:cNvSpPr/>
          <p:nvPr/>
        </p:nvSpPr>
        <p:spPr>
          <a:xfrm>
            <a:off x="0" y="11558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FB4A2E-2CCA-F0D6-FF99-DEE6CBB0D0F9}"/>
              </a:ext>
            </a:extLst>
          </p:cNvPr>
          <p:cNvSpPr txBox="1"/>
          <p:nvPr/>
        </p:nvSpPr>
        <p:spPr>
          <a:xfrm>
            <a:off x="537262" y="12137772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</a:t>
            </a:r>
          </a:p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safe food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272B42B0-E906-0F64-0501-B0B934908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9877" y="11558016"/>
            <a:ext cx="4110445" cy="2157984"/>
          </a:xfrm>
          <a:prstGeom prst="rect">
            <a:avLst/>
          </a:prstGeom>
        </p:spPr>
      </p:pic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D9222AF2-2E78-B999-ED95-0053C2ABE5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9854" y="12166487"/>
            <a:ext cx="4159586" cy="93136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94E401A7-E190-543C-8800-65A28B9D17D6}"/>
              </a:ext>
            </a:extLst>
          </p:cNvPr>
          <p:cNvSpPr/>
          <p:nvPr/>
        </p:nvSpPr>
        <p:spPr>
          <a:xfrm>
            <a:off x="332375" y="308045"/>
            <a:ext cx="4197095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54AE73A-B3D2-D1A6-92A5-FE5AA0C949AF}"/>
              </a:ext>
            </a:extLst>
          </p:cNvPr>
          <p:cNvSpPr txBox="1"/>
          <p:nvPr/>
        </p:nvSpPr>
        <p:spPr>
          <a:xfrm>
            <a:off x="491031" y="435798"/>
            <a:ext cx="41970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Tasty snack?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0ED3DFD-763D-8779-17D5-787F96BA8486}"/>
              </a:ext>
            </a:extLst>
          </p:cNvPr>
          <p:cNvSpPr/>
          <p:nvPr/>
        </p:nvSpPr>
        <p:spPr>
          <a:xfrm>
            <a:off x="332376" y="1266794"/>
            <a:ext cx="5472076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E913832-8797-5607-7F85-5A6BBB595F87}"/>
              </a:ext>
            </a:extLst>
          </p:cNvPr>
          <p:cNvSpPr txBox="1"/>
          <p:nvPr/>
        </p:nvSpPr>
        <p:spPr>
          <a:xfrm>
            <a:off x="496967" y="1207694"/>
            <a:ext cx="619828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>
                <a:latin typeface="Roboto" pitchFamily="2" charset="0"/>
              </a:rPr>
              <a:t>Your choice</a:t>
            </a:r>
            <a:endParaRPr lang="en-GB" sz="7199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342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793E47-61EE-78A3-EBBA-C5ACC6C20A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15CCFBD-007D-1B93-3B4E-B8DEF339AE5D}"/>
              </a:ext>
            </a:extLst>
          </p:cNvPr>
          <p:cNvSpPr/>
          <p:nvPr/>
        </p:nvSpPr>
        <p:spPr>
          <a:xfrm>
            <a:off x="0" y="11558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ECF0D2-0BEC-AACB-DD70-FFAA75254DBB}"/>
              </a:ext>
            </a:extLst>
          </p:cNvPr>
          <p:cNvSpPr txBox="1"/>
          <p:nvPr/>
        </p:nvSpPr>
        <p:spPr>
          <a:xfrm>
            <a:off x="537262" y="12137772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</a:t>
            </a:r>
          </a:p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safe food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C9EDE81D-2FF6-134B-A5CA-8B8EE6B2CC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9877" y="11558016"/>
            <a:ext cx="4110445" cy="2157984"/>
          </a:xfrm>
          <a:prstGeom prst="rect">
            <a:avLst/>
          </a:prstGeom>
        </p:spPr>
      </p:pic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C03B40A-6F35-56A5-3252-B69C11A8D1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9854" y="12166487"/>
            <a:ext cx="4159586" cy="93136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580A75D-BD70-3FF7-08E2-B2F3A06AF0F4}"/>
              </a:ext>
            </a:extLst>
          </p:cNvPr>
          <p:cNvSpPr/>
          <p:nvPr/>
        </p:nvSpPr>
        <p:spPr>
          <a:xfrm flipV="1">
            <a:off x="4061638" y="9043296"/>
            <a:ext cx="936955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863F77-8475-5062-EFE6-73834B235093}"/>
              </a:ext>
            </a:extLst>
          </p:cNvPr>
          <p:cNvSpPr/>
          <p:nvPr/>
        </p:nvSpPr>
        <p:spPr>
          <a:xfrm>
            <a:off x="332375" y="308045"/>
            <a:ext cx="5111495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C8BA0B-2B88-7987-0DD8-8616359015D4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Culinary delight?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A9A1190-730C-3F65-4370-635925A57CC2}"/>
              </a:ext>
            </a:extLst>
          </p:cNvPr>
          <p:cNvSpPr/>
          <p:nvPr/>
        </p:nvSpPr>
        <p:spPr>
          <a:xfrm>
            <a:off x="332376" y="1266794"/>
            <a:ext cx="5472076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978C1BC-A7AA-A8C1-DBB8-5A1C4667CE53}"/>
              </a:ext>
            </a:extLst>
          </p:cNvPr>
          <p:cNvSpPr txBox="1"/>
          <p:nvPr/>
        </p:nvSpPr>
        <p:spPr>
          <a:xfrm>
            <a:off x="496967" y="1207694"/>
            <a:ext cx="619828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>
                <a:latin typeface="Roboto" pitchFamily="2" charset="0"/>
              </a:rPr>
              <a:t>Your choice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4AEE340-4E81-FBE7-8B68-64A19029094A}"/>
              </a:ext>
            </a:extLst>
          </p:cNvPr>
          <p:cNvSpPr/>
          <p:nvPr/>
        </p:nvSpPr>
        <p:spPr>
          <a:xfrm>
            <a:off x="8209115" y="9743608"/>
            <a:ext cx="522801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72E0064-C392-B2B7-3152-BF3F1E8EE06E}"/>
              </a:ext>
            </a:extLst>
          </p:cNvPr>
          <p:cNvSpPr txBox="1"/>
          <p:nvPr/>
        </p:nvSpPr>
        <p:spPr>
          <a:xfrm>
            <a:off x="6711539" y="9870392"/>
            <a:ext cx="65275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>
                <a:latin typeface="Roboto" pitchFamily="2" charset="0"/>
              </a:rPr>
              <a:t>Our priority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4034C4-832F-26DB-D706-51843C129AC1}"/>
              </a:ext>
            </a:extLst>
          </p:cNvPr>
          <p:cNvSpPr txBox="1"/>
          <p:nvPr/>
        </p:nvSpPr>
        <p:spPr>
          <a:xfrm>
            <a:off x="3664184" y="8364664"/>
            <a:ext cx="95689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>
                <a:latin typeface="Roboto" pitchFamily="2" charset="0"/>
              </a:rPr>
              <a:t>Preventing foodborne diseases?</a:t>
            </a:r>
            <a:endParaRPr lang="en-GB" sz="48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ashing vegetables in a sink&#10;&#10;Description automatically generated">
            <a:extLst>
              <a:ext uri="{FF2B5EF4-FFF2-40B4-BE49-F238E27FC236}">
                <a16:creationId xmlns:a16="http://schemas.microsoft.com/office/drawing/2014/main" id="{0BED0561-C5D2-A624-DB98-2BAE86B58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227"/>
            <a:ext cx="13716000" cy="13716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7096CC9-1AF3-EC17-CD52-563A62812F62}"/>
              </a:ext>
            </a:extLst>
          </p:cNvPr>
          <p:cNvSpPr/>
          <p:nvPr/>
        </p:nvSpPr>
        <p:spPr>
          <a:xfrm>
            <a:off x="0" y="11558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1D0842-9BB6-E9BA-E7F2-0FEFD0B346E0}"/>
              </a:ext>
            </a:extLst>
          </p:cNvPr>
          <p:cNvSpPr txBox="1"/>
          <p:nvPr/>
        </p:nvSpPr>
        <p:spPr>
          <a:xfrm>
            <a:off x="537262" y="12137772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</a:t>
            </a:r>
          </a:p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safe food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FF56CEE-7159-F117-57C2-5042B39931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9877" y="11558016"/>
            <a:ext cx="4110445" cy="2157984"/>
          </a:xfrm>
          <a:prstGeom prst="rect">
            <a:avLst/>
          </a:prstGeom>
        </p:spPr>
      </p:pic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4E9D72B-4008-6D84-95C4-CC6E26068E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9854" y="12166487"/>
            <a:ext cx="4159586" cy="93136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1409F5-64F3-F19B-B2A5-6E6F0AE1BF48}"/>
              </a:ext>
            </a:extLst>
          </p:cNvPr>
          <p:cNvSpPr/>
          <p:nvPr/>
        </p:nvSpPr>
        <p:spPr>
          <a:xfrm flipV="1">
            <a:off x="6276390" y="9043296"/>
            <a:ext cx="715480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904D1D-75B2-4B48-312F-90F055512E52}"/>
              </a:ext>
            </a:extLst>
          </p:cNvPr>
          <p:cNvSpPr/>
          <p:nvPr/>
        </p:nvSpPr>
        <p:spPr>
          <a:xfrm>
            <a:off x="332375" y="308045"/>
            <a:ext cx="787674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EEFCCE-CDC8-5E48-D1C8-3F3A09326BA1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Seasonal and sustainable?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36C35AC-4965-3B9B-A7BD-755E2E76AE5F}"/>
              </a:ext>
            </a:extLst>
          </p:cNvPr>
          <p:cNvSpPr/>
          <p:nvPr/>
        </p:nvSpPr>
        <p:spPr>
          <a:xfrm>
            <a:off x="332376" y="1266794"/>
            <a:ext cx="5472076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7DEAE5B-B315-C45B-3FAB-32738E3CE5E8}"/>
              </a:ext>
            </a:extLst>
          </p:cNvPr>
          <p:cNvSpPr txBox="1"/>
          <p:nvPr/>
        </p:nvSpPr>
        <p:spPr>
          <a:xfrm>
            <a:off x="496967" y="1207694"/>
            <a:ext cx="619828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>
                <a:latin typeface="Roboto" pitchFamily="2" charset="0"/>
              </a:rPr>
              <a:t>Your choice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98E1EDF-4DEF-15B5-C156-93A383655D28}"/>
              </a:ext>
            </a:extLst>
          </p:cNvPr>
          <p:cNvSpPr/>
          <p:nvPr/>
        </p:nvSpPr>
        <p:spPr>
          <a:xfrm>
            <a:off x="8209115" y="9743608"/>
            <a:ext cx="522801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120FFF-2848-3DA3-E491-15A6CDBC883C}"/>
              </a:ext>
            </a:extLst>
          </p:cNvPr>
          <p:cNvSpPr txBox="1"/>
          <p:nvPr/>
        </p:nvSpPr>
        <p:spPr>
          <a:xfrm>
            <a:off x="6711539" y="9870392"/>
            <a:ext cx="65275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>
                <a:latin typeface="Roboto" pitchFamily="2" charset="0"/>
              </a:rPr>
              <a:t>Our priority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E6D817F-F7BD-5D6A-8DD5-B47596497852}"/>
              </a:ext>
            </a:extLst>
          </p:cNvPr>
          <p:cNvSpPr txBox="1"/>
          <p:nvPr/>
        </p:nvSpPr>
        <p:spPr>
          <a:xfrm>
            <a:off x="6078345" y="8364664"/>
            <a:ext cx="715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>
                <a:latin typeface="Roboto" pitchFamily="2" charset="0"/>
              </a:rPr>
              <a:t>Safe food handling tips? </a:t>
            </a:r>
            <a:endParaRPr lang="en-GB" sz="48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3C5833-350B-6891-B7C7-4E1FF997C6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2674EA6-D043-B2B3-516A-9931515DA627}"/>
              </a:ext>
            </a:extLst>
          </p:cNvPr>
          <p:cNvSpPr/>
          <p:nvPr/>
        </p:nvSpPr>
        <p:spPr>
          <a:xfrm>
            <a:off x="0" y="11558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126906-9B4E-94A7-F4B5-A52A5C137F2A}"/>
              </a:ext>
            </a:extLst>
          </p:cNvPr>
          <p:cNvSpPr txBox="1"/>
          <p:nvPr/>
        </p:nvSpPr>
        <p:spPr>
          <a:xfrm>
            <a:off x="537262" y="12137772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</a:t>
            </a:r>
          </a:p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safe food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E4567068-6684-F3B9-8BAA-231C4F23A4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9877" y="11558016"/>
            <a:ext cx="4110445" cy="2157984"/>
          </a:xfrm>
          <a:prstGeom prst="rect">
            <a:avLst/>
          </a:prstGeom>
        </p:spPr>
      </p:pic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7881827B-DD54-D1CF-439E-8E23C14FC9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9854" y="12166487"/>
            <a:ext cx="4159586" cy="93136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6E752DB-FB89-6E70-F8AB-35C1AD8AD0D0}"/>
              </a:ext>
            </a:extLst>
          </p:cNvPr>
          <p:cNvSpPr/>
          <p:nvPr/>
        </p:nvSpPr>
        <p:spPr>
          <a:xfrm flipV="1">
            <a:off x="9607459" y="9043297"/>
            <a:ext cx="382373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A3CAD05-058D-2EA0-B845-1732658D1D1A}"/>
              </a:ext>
            </a:extLst>
          </p:cNvPr>
          <p:cNvSpPr/>
          <p:nvPr/>
        </p:nvSpPr>
        <p:spPr>
          <a:xfrm>
            <a:off x="332375" y="308045"/>
            <a:ext cx="5630731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F3C91C-9A95-E652-DA60-2230F9402682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Locally produced?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4D063E8-6B73-0121-8064-820E22516769}"/>
              </a:ext>
            </a:extLst>
          </p:cNvPr>
          <p:cNvSpPr/>
          <p:nvPr/>
        </p:nvSpPr>
        <p:spPr>
          <a:xfrm>
            <a:off x="332376" y="1266794"/>
            <a:ext cx="5472076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395166-0E31-34C3-050C-3DCB2380BF67}"/>
              </a:ext>
            </a:extLst>
          </p:cNvPr>
          <p:cNvSpPr txBox="1"/>
          <p:nvPr/>
        </p:nvSpPr>
        <p:spPr>
          <a:xfrm>
            <a:off x="496967" y="1207694"/>
            <a:ext cx="619828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>
                <a:latin typeface="Roboto" pitchFamily="2" charset="0"/>
              </a:rPr>
              <a:t>Your choice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B9C2AF0-A686-6A5D-AFE9-FDDDBE71E01A}"/>
              </a:ext>
            </a:extLst>
          </p:cNvPr>
          <p:cNvSpPr/>
          <p:nvPr/>
        </p:nvSpPr>
        <p:spPr>
          <a:xfrm>
            <a:off x="8209115" y="9743608"/>
            <a:ext cx="522801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0B48931-357B-96D5-7145-7D2B78E83DDB}"/>
              </a:ext>
            </a:extLst>
          </p:cNvPr>
          <p:cNvSpPr txBox="1"/>
          <p:nvPr/>
        </p:nvSpPr>
        <p:spPr>
          <a:xfrm>
            <a:off x="6711539" y="9870392"/>
            <a:ext cx="65275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>
                <a:latin typeface="Roboto" pitchFamily="2" charset="0"/>
              </a:rPr>
              <a:t>Our priority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B204D9-47BF-C61D-E209-F444F9D33AEF}"/>
              </a:ext>
            </a:extLst>
          </p:cNvPr>
          <p:cNvSpPr txBox="1"/>
          <p:nvPr/>
        </p:nvSpPr>
        <p:spPr>
          <a:xfrm>
            <a:off x="6078345" y="8364664"/>
            <a:ext cx="715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>
                <a:latin typeface="Roboto" pitchFamily="2" charset="0"/>
              </a:rPr>
              <a:t>Safe to eat?</a:t>
            </a:r>
            <a:endParaRPr lang="en-GB" sz="48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E6B2F82-96CC-4FD1-BBB5-0A7FC33F0A55}"/>
</file>

<file path=customXml/itemProps2.xml><?xml version="1.0" encoding="utf-8"?>
<ds:datastoreItem xmlns:ds="http://schemas.openxmlformats.org/officeDocument/2006/customXml" ds:itemID="{2608BE1C-C01C-48C5-B7DF-6E0DA67B5703}"/>
</file>

<file path=customXml/itemProps3.xml><?xml version="1.0" encoding="utf-8"?>
<ds:datastoreItem xmlns:ds="http://schemas.openxmlformats.org/officeDocument/2006/customXml" ds:itemID="{06C19EE5-731E-4EC3-82BA-0359113E141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525</TotalTime>
  <Words>67</Words>
  <Application>Microsoft Macintosh PowerPoint</Application>
  <PresentationFormat>Custom</PresentationFormat>
  <Paragraphs>29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29</cp:revision>
  <dcterms:created xsi:type="dcterms:W3CDTF">2024-06-06T13:31:57Z</dcterms:created>
  <dcterms:modified xsi:type="dcterms:W3CDTF">2025-05-07T20:05:04Z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